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49"/>
  </p:notesMasterIdLst>
  <p:sldIdLst>
    <p:sldId id="308" r:id="rId2"/>
    <p:sldId id="256" r:id="rId3"/>
    <p:sldId id="304" r:id="rId4"/>
    <p:sldId id="258" r:id="rId5"/>
    <p:sldId id="259" r:id="rId6"/>
    <p:sldId id="260" r:id="rId7"/>
    <p:sldId id="305" r:id="rId8"/>
    <p:sldId id="307" r:id="rId9"/>
    <p:sldId id="306" r:id="rId10"/>
    <p:sldId id="311" r:id="rId11"/>
    <p:sldId id="271" r:id="rId12"/>
    <p:sldId id="312" r:id="rId13"/>
    <p:sldId id="316" r:id="rId14"/>
    <p:sldId id="317" r:id="rId15"/>
    <p:sldId id="318" r:id="rId16"/>
    <p:sldId id="319" r:id="rId17"/>
    <p:sldId id="337" r:id="rId18"/>
    <p:sldId id="262" r:id="rId19"/>
    <p:sldId id="322" r:id="rId20"/>
    <p:sldId id="323" r:id="rId21"/>
    <p:sldId id="320" r:id="rId22"/>
    <p:sldId id="321" r:id="rId23"/>
    <p:sldId id="324" r:id="rId24"/>
    <p:sldId id="325" r:id="rId25"/>
    <p:sldId id="326" r:id="rId26"/>
    <p:sldId id="327" r:id="rId27"/>
    <p:sldId id="328" r:id="rId28"/>
    <p:sldId id="329" r:id="rId29"/>
    <p:sldId id="269" r:id="rId30"/>
    <p:sldId id="331" r:id="rId31"/>
    <p:sldId id="345" r:id="rId32"/>
    <p:sldId id="332" r:id="rId33"/>
    <p:sldId id="333" r:id="rId34"/>
    <p:sldId id="334" r:id="rId35"/>
    <p:sldId id="338" r:id="rId36"/>
    <p:sldId id="261" r:id="rId37"/>
    <p:sldId id="310" r:id="rId38"/>
    <p:sldId id="344" r:id="rId39"/>
    <p:sldId id="257" r:id="rId40"/>
    <p:sldId id="339" r:id="rId41"/>
    <p:sldId id="340" r:id="rId42"/>
    <p:sldId id="342" r:id="rId43"/>
    <p:sldId id="343" r:id="rId44"/>
    <p:sldId id="341" r:id="rId45"/>
    <p:sldId id="335" r:id="rId46"/>
    <p:sldId id="336" r:id="rId47"/>
    <p:sldId id="346" r:id="rId48"/>
  </p:sldIdLst>
  <p:sldSz cx="9144000" cy="5143500" type="screen16x9"/>
  <p:notesSz cx="6858000" cy="9144000"/>
  <p:embeddedFontLst>
    <p:embeddedFont>
      <p:font typeface="Zen Kaku Gothic New" panose="020B0604020202020204" charset="-128"/>
      <p:regular r:id="rId50"/>
      <p:bold r:id="rId51"/>
    </p:embeddedFont>
    <p:embeddedFont>
      <p:font typeface="Bahnschrift SemiBold SemiConden" panose="020B0502040204020203" pitchFamily="34" charset="0"/>
      <p:bold r:id="rId52"/>
    </p:embeddedFont>
    <p:embeddedFont>
      <p:font typeface="Barlow" panose="00000500000000000000" pitchFamily="2" charset="0"/>
      <p:regular r:id="rId53"/>
      <p:bold r:id="rId54"/>
      <p:italic r:id="rId55"/>
      <p:boldItalic r:id="rId56"/>
    </p:embeddedFont>
    <p:embeddedFont>
      <p:font typeface="Montserrat" panose="00000500000000000000" pitchFamily="2" charset="0"/>
      <p:regular r:id="rId57"/>
      <p:bold r:id="rId58"/>
      <p:italic r:id="rId59"/>
      <p:boldItalic r:id="rId60"/>
    </p:embeddedFont>
    <p:embeddedFont>
      <p:font typeface="Open Sans" panose="020B0606030504020204" pitchFamily="34" charset="0"/>
      <p:regular r:id="rId61"/>
      <p:bold r:id="rId62"/>
      <p:italic r:id="rId63"/>
      <p:boldItalic r:id="rId64"/>
    </p:embeddedFont>
    <p:embeddedFont>
      <p:font typeface="Passion One" panose="020B0604020202020204" charset="0"/>
      <p:regular r:id="rId65"/>
      <p:bold r:id="rId66"/>
    </p:embeddedFont>
    <p:embeddedFont>
      <p:font typeface="Poppins" panose="00000500000000000000" pitchFamily="2" charset="0"/>
      <p:regular r:id="rId67"/>
      <p:bold r:id="rId68"/>
      <p:italic r:id="rId69"/>
      <p:boldItalic r:id="rId70"/>
    </p:embeddedFont>
    <p:embeddedFont>
      <p:font typeface="Poppins Black" panose="00000A00000000000000" pitchFamily="2" charset="0"/>
      <p:bold r:id="rId71"/>
      <p:boldItalic r:id="rId72"/>
    </p:embeddedFont>
    <p:embeddedFont>
      <p:font typeface="Poppins ExtraBold" panose="00000900000000000000" pitchFamily="2" charset="0"/>
      <p:bold r:id="rId73"/>
      <p:boldItalic r:id="rId74"/>
    </p:embeddedFont>
    <p:embeddedFont>
      <p:font typeface="Poppins Medium" panose="00000600000000000000" pitchFamily="2" charset="0"/>
      <p:regular r:id="rId75"/>
      <p:bold r:id="rId76"/>
      <p:italic r:id="rId77"/>
      <p:boldItalic r:id="rId78"/>
    </p:embeddedFont>
    <p:embeddedFont>
      <p:font typeface="Source Sans Pro" panose="020B0503030403020204" pitchFamily="34" charset="0"/>
      <p:regular r:id="rId79"/>
      <p:bold r:id="rId80"/>
      <p:italic r:id="rId81"/>
      <p:boldItalic r:id="rId82"/>
    </p:embeddedFont>
    <p:embeddedFont>
      <p:font typeface="Vazirmatn Black" panose="020B0604020202020204" charset="-78"/>
      <p:bold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241DD31-F88D-4DED-A734-1A7FD6C25285}">
  <a:tblStyle styleId="{D241DD31-F88D-4DED-A734-1A7FD6C252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163"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14.fntdata"/><Relationship Id="rId68" Type="http://schemas.openxmlformats.org/officeDocument/2006/relationships/font" Target="fonts/font19.fntdata"/><Relationship Id="rId84" Type="http://schemas.openxmlformats.org/officeDocument/2006/relationships/presProps" Target="pres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font" Target="fonts/font4.fntdata"/><Relationship Id="rId58" Type="http://schemas.openxmlformats.org/officeDocument/2006/relationships/font" Target="fonts/font9.fntdata"/><Relationship Id="rId74" Type="http://schemas.openxmlformats.org/officeDocument/2006/relationships/font" Target="fonts/font25.fntdata"/><Relationship Id="rId79" Type="http://schemas.openxmlformats.org/officeDocument/2006/relationships/font" Target="fonts/font30.fntdata"/><Relationship Id="rId5" Type="http://schemas.openxmlformats.org/officeDocument/2006/relationships/slide" Target="slides/slide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font" Target="fonts/font28.fntdata"/><Relationship Id="rId8" Type="http://schemas.openxmlformats.org/officeDocument/2006/relationships/slide" Target="slides/slide7.xml"/><Relationship Id="rId51" Type="http://schemas.openxmlformats.org/officeDocument/2006/relationships/font" Target="fonts/font2.fntdata"/><Relationship Id="rId72" Type="http://schemas.openxmlformats.org/officeDocument/2006/relationships/font" Target="fonts/font23.fntdata"/><Relationship Id="rId80" Type="http://schemas.openxmlformats.org/officeDocument/2006/relationships/font" Target="fonts/font31.fntdata"/><Relationship Id="rId85"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font" Target="fonts/font26.fntdata"/><Relationship Id="rId83" Type="http://schemas.openxmlformats.org/officeDocument/2006/relationships/font" Target="fonts/font3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font" Target="fonts/font29.fntdata"/><Relationship Id="rId81" Type="http://schemas.openxmlformats.org/officeDocument/2006/relationships/font" Target="fonts/font32.fntdata"/><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1.fntdata"/><Relationship Id="rId55" Type="http://schemas.openxmlformats.org/officeDocument/2006/relationships/font" Target="fonts/font6.fntdata"/><Relationship Id="rId76" Type="http://schemas.openxmlformats.org/officeDocument/2006/relationships/font" Target="fonts/font27.fntdata"/><Relationship Id="rId7" Type="http://schemas.openxmlformats.org/officeDocument/2006/relationships/slide" Target="slides/slide6.xml"/><Relationship Id="rId71" Type="http://schemas.openxmlformats.org/officeDocument/2006/relationships/font" Target="fonts/font22.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font" Target="fonts/font17.fntdata"/><Relationship Id="rId87" Type="http://schemas.openxmlformats.org/officeDocument/2006/relationships/tableStyles" Target="tableStyles.xml"/><Relationship Id="rId61" Type="http://schemas.openxmlformats.org/officeDocument/2006/relationships/font" Target="fonts/font12.fntdata"/><Relationship Id="rId82" Type="http://schemas.openxmlformats.org/officeDocument/2006/relationships/font" Target="fonts/font33.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DBD410-7810-4B56-838C-213955A0D8FF}"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US"/>
        </a:p>
      </dgm:t>
    </dgm:pt>
    <dgm:pt modelId="{C54635E1-DD2B-4C37-9230-6B0A142EC737}">
      <dgm:prSet/>
      <dgm:spPr/>
      <dgm:t>
        <a:bodyPr/>
        <a:lstStyle/>
        <a:p>
          <a:r>
            <a:rPr lang="vi-VN" dirty="0"/>
            <a:t>LinkedHashMap cũng tương tự HashMap nhưng nó được bổ sung tính năng là duy trì thứ tự chèn vào map</a:t>
          </a:r>
          <a:endParaRPr lang="en-US" dirty="0"/>
        </a:p>
      </dgm:t>
    </dgm:pt>
    <dgm:pt modelId="{9E2CFC22-482C-4EFD-B40D-7B8B98945932}" type="parTrans" cxnId="{F7DBA222-684C-46F2-AC96-C115081D8A68}">
      <dgm:prSet/>
      <dgm:spPr/>
      <dgm:t>
        <a:bodyPr/>
        <a:lstStyle/>
        <a:p>
          <a:endParaRPr lang="en-US"/>
        </a:p>
      </dgm:t>
    </dgm:pt>
    <dgm:pt modelId="{F2FB4C98-3170-45A1-BB73-8AF1A38195C3}" type="sibTrans" cxnId="{F7DBA222-684C-46F2-AC96-C115081D8A68}">
      <dgm:prSet/>
      <dgm:spPr/>
      <dgm:t>
        <a:bodyPr/>
        <a:lstStyle/>
        <a:p>
          <a:endParaRPr lang="en-US"/>
        </a:p>
      </dgm:t>
    </dgm:pt>
    <dgm:pt modelId="{1E90EFC0-F615-4274-AC38-8C4D3AD29030}" type="pres">
      <dgm:prSet presAssocID="{EDDBD410-7810-4B56-838C-213955A0D8FF}" presName="linear" presStyleCnt="0">
        <dgm:presLayoutVars>
          <dgm:animLvl val="lvl"/>
          <dgm:resizeHandles val="exact"/>
        </dgm:presLayoutVars>
      </dgm:prSet>
      <dgm:spPr/>
    </dgm:pt>
    <dgm:pt modelId="{B9371C7B-76E0-40FE-AE38-5E1A2AC30EFD}" type="pres">
      <dgm:prSet presAssocID="{C54635E1-DD2B-4C37-9230-6B0A142EC737}" presName="parentText" presStyleLbl="node1" presStyleIdx="0" presStyleCnt="1">
        <dgm:presLayoutVars>
          <dgm:chMax val="0"/>
          <dgm:bulletEnabled val="1"/>
        </dgm:presLayoutVars>
      </dgm:prSet>
      <dgm:spPr/>
    </dgm:pt>
  </dgm:ptLst>
  <dgm:cxnLst>
    <dgm:cxn modelId="{9327AB0E-7324-4BD2-A6EE-7D2A829977DD}" type="presOf" srcId="{C54635E1-DD2B-4C37-9230-6B0A142EC737}" destId="{B9371C7B-76E0-40FE-AE38-5E1A2AC30EFD}" srcOrd="0" destOrd="0" presId="urn:microsoft.com/office/officeart/2005/8/layout/vList2"/>
    <dgm:cxn modelId="{F7DBA222-684C-46F2-AC96-C115081D8A68}" srcId="{EDDBD410-7810-4B56-838C-213955A0D8FF}" destId="{C54635E1-DD2B-4C37-9230-6B0A142EC737}" srcOrd="0" destOrd="0" parTransId="{9E2CFC22-482C-4EFD-B40D-7B8B98945932}" sibTransId="{F2FB4C98-3170-45A1-BB73-8AF1A38195C3}"/>
    <dgm:cxn modelId="{28DF8A66-689F-4722-BC04-341EA8B32090}" type="presOf" srcId="{EDDBD410-7810-4B56-838C-213955A0D8FF}" destId="{1E90EFC0-F615-4274-AC38-8C4D3AD29030}" srcOrd="0" destOrd="0" presId="urn:microsoft.com/office/officeart/2005/8/layout/vList2"/>
    <dgm:cxn modelId="{CECFF0F6-435F-4B34-AF3D-A306E5C95666}" type="presParOf" srcId="{1E90EFC0-F615-4274-AC38-8C4D3AD29030}" destId="{B9371C7B-76E0-40FE-AE38-5E1A2AC30EFD}"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371C7B-76E0-40FE-AE38-5E1A2AC30EFD}">
      <dsp:nvSpPr>
        <dsp:cNvPr id="0" name=""/>
        <dsp:cNvSpPr/>
      </dsp:nvSpPr>
      <dsp:spPr>
        <a:xfrm>
          <a:off x="0" y="240621"/>
          <a:ext cx="3886200" cy="2782260"/>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vi-VN" sz="2900" kern="1200" dirty="0"/>
            <a:t>LinkedHashMap cũng tương tự HashMap nhưng nó được bổ sung tính năng là duy trì thứ tự chèn vào map</a:t>
          </a:r>
          <a:endParaRPr lang="en-US" sz="2900" kern="1200" dirty="0"/>
        </a:p>
      </dsp:txBody>
      <dsp:txXfrm>
        <a:off x="135819" y="376440"/>
        <a:ext cx="3614562" cy="251062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223dfd069d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223dfd069d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25827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224c8d5b8b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224c8d5b8b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224c8d5b8b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224c8d5b8b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97082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1224c8d5b8b_1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1224c8d5b8b_1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223dfd069d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223dfd069d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84402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224c8d5b8b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224c8d5b8b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224c8d5b8b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224c8d5b8b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02324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224c8d5b8b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224c8d5b8b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224c8d5b8b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224c8d5b8b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43347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1224c8d5b8b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1224c8d5b8b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4846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1257b8a338c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1257b8a338c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223dfd069d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223dfd069d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224c8d5b8b_1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224c8d5b8b_1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223dfd069d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223dfd069d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545102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1224c8d5b8b_1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1224c8d5b8b_1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224c8d5b8b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224c8d5b8b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51554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1224c8d5b8b_1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 name="Google Shape;881;g1224c8d5b8b_1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1093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224c8d5b8b_0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224c8d5b8b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8803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675025" y="1594776"/>
            <a:ext cx="4000800" cy="1619700"/>
          </a:xfrm>
          <a:prstGeom prst="rect">
            <a:avLst/>
          </a:prstGeom>
        </p:spPr>
        <p:txBody>
          <a:bodyPr spcFirstLastPara="1" wrap="square" lIns="0" tIns="0" rIns="0" bIns="0" anchor="t" anchorCtr="0">
            <a:noAutofit/>
          </a:bodyPr>
          <a:lstStyle>
            <a:lvl1pPr lvl="0">
              <a:lnSpc>
                <a:spcPct val="8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823871" y="3450537"/>
            <a:ext cx="3599400" cy="266700"/>
          </a:xfrm>
          <a:prstGeom prst="rect">
            <a:avLst/>
          </a:prstGeom>
        </p:spPr>
        <p:txBody>
          <a:bodyPr spcFirstLastPara="1" wrap="square" lIns="0" tIns="0" rIns="0" bIns="0" anchor="t" anchorCtr="0">
            <a:noAutofit/>
          </a:bodyPr>
          <a:lstStyle>
            <a:lvl1pPr lvl="0">
              <a:lnSpc>
                <a:spcPct val="100000"/>
              </a:lnSpc>
              <a:spcBef>
                <a:spcPts val="0"/>
              </a:spcBef>
              <a:spcAft>
                <a:spcPts val="0"/>
              </a:spcAft>
              <a:buSzPts val="2800"/>
              <a:buNone/>
              <a:defRPr>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
  <p:cSld name="CUSTOM_9">
    <p:spTree>
      <p:nvGrpSpPr>
        <p:cNvPr id="1" name="Shape 95"/>
        <p:cNvGrpSpPr/>
        <p:nvPr/>
      </p:nvGrpSpPr>
      <p:grpSpPr>
        <a:xfrm>
          <a:off x="0" y="0"/>
          <a:ext cx="0" cy="0"/>
          <a:chOff x="0" y="0"/>
          <a:chExt cx="0" cy="0"/>
        </a:xfrm>
      </p:grpSpPr>
      <p:sp>
        <p:nvSpPr>
          <p:cNvPr id="96" name="Google Shape;96;p18"/>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8"/>
          <p:cNvSpPr txBox="1">
            <a:spLocks noGrp="1"/>
          </p:cNvSpPr>
          <p:nvPr>
            <p:ph type="title"/>
          </p:nvPr>
        </p:nvSpPr>
        <p:spPr>
          <a:xfrm>
            <a:off x="4955875" y="1219175"/>
            <a:ext cx="3474900" cy="1627800"/>
          </a:xfrm>
          <a:prstGeom prst="rect">
            <a:avLst/>
          </a:prstGeom>
        </p:spPr>
        <p:txBody>
          <a:bodyPr spcFirstLastPara="1" wrap="square" lIns="0" tIns="0" rIns="0" bIns="0" anchor="t" anchorCtr="0">
            <a:noAutofit/>
          </a:bodyPr>
          <a:lstStyle>
            <a:lvl1pPr lvl="0" algn="r" rtl="0">
              <a:lnSpc>
                <a:spcPct val="80000"/>
              </a:lnSpc>
              <a:spcBef>
                <a:spcPts val="0"/>
              </a:spcBef>
              <a:spcAft>
                <a:spcPts val="0"/>
              </a:spcAft>
              <a:buSzPts val="2800"/>
              <a:buNone/>
              <a:defRPr sz="3300">
                <a:latin typeface="Poppins ExtraBold"/>
                <a:ea typeface="Poppins ExtraBold"/>
                <a:cs typeface="Poppins ExtraBold"/>
                <a:sym typeface="Poppi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 name="Google Shape;98;p18"/>
          <p:cNvSpPr txBox="1">
            <a:spLocks noGrp="1"/>
          </p:cNvSpPr>
          <p:nvPr>
            <p:ph type="subTitle" idx="1"/>
          </p:nvPr>
        </p:nvSpPr>
        <p:spPr>
          <a:xfrm>
            <a:off x="4441375" y="3089122"/>
            <a:ext cx="3989400" cy="8352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Clr>
                <a:schemeClr val="dk1"/>
              </a:buClr>
              <a:buSzPts val="1600"/>
              <a:buNone/>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9_1">
    <p:spTree>
      <p:nvGrpSpPr>
        <p:cNvPr id="1" name="Shape 99"/>
        <p:cNvGrpSpPr/>
        <p:nvPr/>
      </p:nvGrpSpPr>
      <p:grpSpPr>
        <a:xfrm>
          <a:off x="0" y="0"/>
          <a:ext cx="0" cy="0"/>
          <a:chOff x="0" y="0"/>
          <a:chExt cx="0" cy="0"/>
        </a:xfrm>
      </p:grpSpPr>
      <p:sp>
        <p:nvSpPr>
          <p:cNvPr id="100" name="Google Shape;100;p19"/>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9"/>
          <p:cNvSpPr txBox="1">
            <a:spLocks noGrp="1"/>
          </p:cNvSpPr>
          <p:nvPr>
            <p:ph type="title"/>
          </p:nvPr>
        </p:nvSpPr>
        <p:spPr>
          <a:xfrm>
            <a:off x="1814250" y="3139075"/>
            <a:ext cx="5513700" cy="438900"/>
          </a:xfrm>
          <a:prstGeom prst="rect">
            <a:avLst/>
          </a:prstGeom>
        </p:spPr>
        <p:txBody>
          <a:bodyPr spcFirstLastPara="1" wrap="square" lIns="0" tIns="0" rIns="0" bIns="0" anchor="ctr" anchorCtr="0">
            <a:noAutofit/>
          </a:bodyPr>
          <a:lstStyle>
            <a:lvl1pPr lvl="0" algn="ctr" rtl="0">
              <a:lnSpc>
                <a:spcPct val="80000"/>
              </a:lnSpc>
              <a:spcBef>
                <a:spcPts val="0"/>
              </a:spcBef>
              <a:spcAft>
                <a:spcPts val="0"/>
              </a:spcAft>
              <a:buSzPts val="2800"/>
              <a:buNone/>
              <a:defRPr sz="3300">
                <a:latin typeface="Poppins ExtraBold"/>
                <a:ea typeface="Poppins ExtraBold"/>
                <a:cs typeface="Poppins ExtraBold"/>
                <a:sym typeface="Poppi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19"/>
          <p:cNvSpPr txBox="1">
            <a:spLocks noGrp="1"/>
          </p:cNvSpPr>
          <p:nvPr>
            <p:ph type="subTitle" idx="1"/>
          </p:nvPr>
        </p:nvSpPr>
        <p:spPr>
          <a:xfrm>
            <a:off x="1814250" y="3821075"/>
            <a:ext cx="5515500" cy="7875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1">
  <p:cSld name="CUSTOM_7_1">
    <p:spTree>
      <p:nvGrpSpPr>
        <p:cNvPr id="1" name="Shape 126"/>
        <p:cNvGrpSpPr/>
        <p:nvPr/>
      </p:nvGrpSpPr>
      <p:grpSpPr>
        <a:xfrm>
          <a:off x="0" y="0"/>
          <a:ext cx="0" cy="0"/>
          <a:chOff x="0" y="0"/>
          <a:chExt cx="0" cy="0"/>
        </a:xfrm>
      </p:grpSpPr>
      <p:sp>
        <p:nvSpPr>
          <p:cNvPr id="127" name="Google Shape;127;p22"/>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3300">
                <a:latin typeface="Poppins ExtraBold"/>
                <a:ea typeface="Poppins ExtraBold"/>
                <a:cs typeface="Poppins ExtraBold"/>
                <a:sym typeface="Poppi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9" name="Google Shape;129;p22"/>
          <p:cNvSpPr txBox="1">
            <a:spLocks noGrp="1"/>
          </p:cNvSpPr>
          <p:nvPr>
            <p:ph type="subTitle" idx="1"/>
          </p:nvPr>
        </p:nvSpPr>
        <p:spPr>
          <a:xfrm>
            <a:off x="1561325" y="3251426"/>
            <a:ext cx="2455200" cy="5697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0" name="Google Shape;130;p22"/>
          <p:cNvSpPr txBox="1">
            <a:spLocks noGrp="1"/>
          </p:cNvSpPr>
          <p:nvPr>
            <p:ph type="subTitle" idx="2"/>
          </p:nvPr>
        </p:nvSpPr>
        <p:spPr>
          <a:xfrm>
            <a:off x="1562225" y="2834640"/>
            <a:ext cx="2453400" cy="369300"/>
          </a:xfrm>
          <a:prstGeom prst="rect">
            <a:avLst/>
          </a:prstGeom>
        </p:spPr>
        <p:txBody>
          <a:bodyPr spcFirstLastPara="1" wrap="square" lIns="0" tIns="0" rIns="0" bIns="0" anchor="t" anchorCtr="0">
            <a:noAutofit/>
          </a:bodyPr>
          <a:lstStyle>
            <a:lvl1pPr marL="0" lvl="0" indent="0" algn="ctr" rtl="0">
              <a:lnSpc>
                <a:spcPct val="100000"/>
              </a:lnSpc>
              <a:spcBef>
                <a:spcPts val="0"/>
              </a:spcBef>
              <a:spcAft>
                <a:spcPts val="0"/>
              </a:spcAft>
              <a:buClr>
                <a:schemeClr val="dk1"/>
              </a:buClr>
              <a:buSzPts val="2100"/>
              <a:buFont typeface="Khand"/>
              <a:buNone/>
              <a:defRPr sz="2100" b="1">
                <a:solidFill>
                  <a:schemeClr val="accent6"/>
                </a:solidFill>
                <a:latin typeface="Poppins"/>
                <a:ea typeface="Poppins"/>
                <a:cs typeface="Poppins"/>
                <a:sym typeface="Poppins"/>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31" name="Google Shape;131;p22"/>
          <p:cNvSpPr txBox="1">
            <a:spLocks noGrp="1"/>
          </p:cNvSpPr>
          <p:nvPr>
            <p:ph type="subTitle" idx="3"/>
          </p:nvPr>
        </p:nvSpPr>
        <p:spPr>
          <a:xfrm>
            <a:off x="5127478" y="3254144"/>
            <a:ext cx="2455200" cy="5700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2" name="Google Shape;132;p22"/>
          <p:cNvSpPr txBox="1">
            <a:spLocks noGrp="1"/>
          </p:cNvSpPr>
          <p:nvPr>
            <p:ph type="subTitle" idx="4"/>
          </p:nvPr>
        </p:nvSpPr>
        <p:spPr>
          <a:xfrm>
            <a:off x="5128378" y="2834640"/>
            <a:ext cx="2453400" cy="369300"/>
          </a:xfrm>
          <a:prstGeom prst="rect">
            <a:avLst/>
          </a:prstGeom>
        </p:spPr>
        <p:txBody>
          <a:bodyPr spcFirstLastPara="1" wrap="square" lIns="0" tIns="0" rIns="0" bIns="0" anchor="t" anchorCtr="0">
            <a:noAutofit/>
          </a:bodyPr>
          <a:lstStyle>
            <a:lvl1pPr marL="0" lvl="0" indent="0" algn="ctr" rtl="0">
              <a:lnSpc>
                <a:spcPct val="100000"/>
              </a:lnSpc>
              <a:spcBef>
                <a:spcPts val="0"/>
              </a:spcBef>
              <a:spcAft>
                <a:spcPts val="0"/>
              </a:spcAft>
              <a:buClr>
                <a:schemeClr val="dk1"/>
              </a:buClr>
              <a:buSzPts val="2100"/>
              <a:buFont typeface="Khand"/>
              <a:buNone/>
              <a:defRPr sz="2100" b="1">
                <a:solidFill>
                  <a:schemeClr val="accent6"/>
                </a:solidFill>
                <a:latin typeface="Poppins"/>
                <a:ea typeface="Poppins"/>
                <a:cs typeface="Poppins"/>
                <a:sym typeface="Poppins"/>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61"/>
        <p:cNvGrpSpPr/>
        <p:nvPr/>
      </p:nvGrpSpPr>
      <p:grpSpPr>
        <a:xfrm>
          <a:off x="0" y="0"/>
          <a:ext cx="0" cy="0"/>
          <a:chOff x="0" y="0"/>
          <a:chExt cx="0" cy="0"/>
        </a:xfrm>
      </p:grpSpPr>
      <p:sp>
        <p:nvSpPr>
          <p:cNvPr id="162" name="Google Shape;162;p27"/>
          <p:cNvSpPr/>
          <p:nvPr/>
        </p:nvSpPr>
        <p:spPr>
          <a:xfrm>
            <a:off x="247800" y="247800"/>
            <a:ext cx="8648400" cy="4647900"/>
          </a:xfrm>
          <a:prstGeom prst="roundRect">
            <a:avLst>
              <a:gd name="adj" fmla="val 3379"/>
            </a:avLst>
          </a:prstGeom>
          <a:solidFill>
            <a:schemeClr val="accent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63"/>
        <p:cNvGrpSpPr/>
        <p:nvPr/>
      </p:nvGrpSpPr>
      <p:grpSpPr>
        <a:xfrm>
          <a:off x="0" y="0"/>
          <a:ext cx="0" cy="0"/>
          <a:chOff x="0" y="0"/>
          <a:chExt cx="0" cy="0"/>
        </a:xfrm>
      </p:grpSpPr>
      <p:sp>
        <p:nvSpPr>
          <p:cNvPr id="164" name="Google Shape;164;p28"/>
          <p:cNvSpPr/>
          <p:nvPr/>
        </p:nvSpPr>
        <p:spPr>
          <a:xfrm>
            <a:off x="247800" y="247800"/>
            <a:ext cx="8648400" cy="4647900"/>
          </a:xfrm>
          <a:prstGeom prst="roundRect">
            <a:avLst>
              <a:gd name="adj" fmla="val 3379"/>
            </a:avLst>
          </a:prstGeom>
          <a:solidFill>
            <a:schemeClr val="lt1"/>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301B7-F4C9-A20F-FD16-22A6D30B174F}"/>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C12C4F-C7B2-2AF6-2742-FAB5DCAB59B2}"/>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6DD4BB2F-DBA2-4685-EEBE-8C8BF37ACD03}"/>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42BD019-3FC9-FE17-2C83-9E76553B12B8}"/>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906C40F3-162C-A47E-81D3-5047010D4410}"/>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8E34719-9040-ED10-7DC6-69EB266D3F1E}"/>
              </a:ext>
            </a:extLst>
          </p:cNvPr>
          <p:cNvSpPr>
            <a:spLocks noGrp="1"/>
          </p:cNvSpPr>
          <p:nvPr>
            <p:ph type="dt" sz="half" idx="10"/>
          </p:nvPr>
        </p:nvSpPr>
        <p:spPr/>
        <p:txBody>
          <a:bodyPr/>
          <a:lstStyle/>
          <a:p>
            <a:fld id="{EE202104-96A8-440E-BC7B-BC12681ED075}" type="datetimeFigureOut">
              <a:rPr lang="en-US" smtClean="0"/>
              <a:t>4/20/2023</a:t>
            </a:fld>
            <a:endParaRPr lang="en-US"/>
          </a:p>
        </p:txBody>
      </p:sp>
      <p:sp>
        <p:nvSpPr>
          <p:cNvPr id="8" name="Footer Placeholder 7">
            <a:extLst>
              <a:ext uri="{FF2B5EF4-FFF2-40B4-BE49-F238E27FC236}">
                <a16:creationId xmlns:a16="http://schemas.microsoft.com/office/drawing/2014/main" id="{64B5A3D2-44CD-49DE-0DB4-028FD91660C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EE5734-052D-C36A-56F7-7CCBC7151613}"/>
              </a:ext>
            </a:extLst>
          </p:cNvPr>
          <p:cNvSpPr>
            <a:spLocks noGrp="1"/>
          </p:cNvSpPr>
          <p:nvPr>
            <p:ph type="sldNum" sz="quarter" idx="12"/>
          </p:nvPr>
        </p:nvSpPr>
        <p:spPr/>
        <p:txBody>
          <a:bodyPr/>
          <a:lstStyle/>
          <a:p>
            <a:fld id="{3766A7C8-6692-4921-9926-B98D1FFD2E70}" type="slidenum">
              <a:rPr lang="en-US" smtClean="0"/>
              <a:t>‹#›</a:t>
            </a:fld>
            <a:endParaRPr lang="en-US"/>
          </a:p>
        </p:txBody>
      </p:sp>
    </p:spTree>
    <p:extLst>
      <p:ext uri="{BB962C8B-B14F-4D97-AF65-F5344CB8AC3E}">
        <p14:creationId xmlns:p14="http://schemas.microsoft.com/office/powerpoint/2010/main" val="23341523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1B844-BC02-8531-FEC1-58C2C14444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97093B2-629D-2482-FBDF-10903C40C0A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945534-FBA7-5D97-991B-34DB7DD1AC42}"/>
              </a:ext>
            </a:extLst>
          </p:cNvPr>
          <p:cNvSpPr>
            <a:spLocks noGrp="1"/>
          </p:cNvSpPr>
          <p:nvPr>
            <p:ph type="dt" sz="half" idx="10"/>
          </p:nvPr>
        </p:nvSpPr>
        <p:spPr/>
        <p:txBody>
          <a:bodyPr/>
          <a:lstStyle/>
          <a:p>
            <a:fld id="{EE202104-96A8-440E-BC7B-BC12681ED075}" type="datetimeFigureOut">
              <a:rPr lang="en-US" smtClean="0"/>
              <a:t>4/20/2023</a:t>
            </a:fld>
            <a:endParaRPr lang="en-US"/>
          </a:p>
        </p:txBody>
      </p:sp>
      <p:sp>
        <p:nvSpPr>
          <p:cNvPr id="5" name="Footer Placeholder 4">
            <a:extLst>
              <a:ext uri="{FF2B5EF4-FFF2-40B4-BE49-F238E27FC236}">
                <a16:creationId xmlns:a16="http://schemas.microsoft.com/office/drawing/2014/main" id="{9335601C-B9A6-DAFC-1815-A1011280FC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F91265-A3D5-248C-2EB7-5241D7C57959}"/>
              </a:ext>
            </a:extLst>
          </p:cNvPr>
          <p:cNvSpPr>
            <a:spLocks noGrp="1"/>
          </p:cNvSpPr>
          <p:nvPr>
            <p:ph type="sldNum" sz="quarter" idx="12"/>
          </p:nvPr>
        </p:nvSpPr>
        <p:spPr/>
        <p:txBody>
          <a:bodyPr/>
          <a:lstStyle/>
          <a:p>
            <a:fld id="{3766A7C8-6692-4921-9926-B98D1FFD2E70}" type="slidenum">
              <a:rPr lang="en-US" smtClean="0"/>
              <a:t>‹#›</a:t>
            </a:fld>
            <a:endParaRPr lang="en-US"/>
          </a:p>
        </p:txBody>
      </p:sp>
    </p:spTree>
    <p:extLst>
      <p:ext uri="{BB962C8B-B14F-4D97-AF65-F5344CB8AC3E}">
        <p14:creationId xmlns:p14="http://schemas.microsoft.com/office/powerpoint/2010/main" val="37012702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17B5-20EE-00E4-63CA-EA7AC96EBBA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870811-5BF7-B678-B6BD-6E693D3153E2}"/>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E6CCAA9-723B-5DB6-0B8D-63E6852AC603}"/>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ACBEF7-028E-DC25-D765-52D6D9CC6B82}"/>
              </a:ext>
            </a:extLst>
          </p:cNvPr>
          <p:cNvSpPr>
            <a:spLocks noGrp="1"/>
          </p:cNvSpPr>
          <p:nvPr>
            <p:ph type="dt" sz="half" idx="10"/>
          </p:nvPr>
        </p:nvSpPr>
        <p:spPr/>
        <p:txBody>
          <a:bodyPr/>
          <a:lstStyle/>
          <a:p>
            <a:fld id="{5E9CA482-7B8F-4E32-8CA6-5007D0859026}" type="datetimeFigureOut">
              <a:rPr lang="en-US" smtClean="0"/>
              <a:t>4/20/2023</a:t>
            </a:fld>
            <a:endParaRPr lang="en-US"/>
          </a:p>
        </p:txBody>
      </p:sp>
      <p:sp>
        <p:nvSpPr>
          <p:cNvPr id="6" name="Footer Placeholder 5">
            <a:extLst>
              <a:ext uri="{FF2B5EF4-FFF2-40B4-BE49-F238E27FC236}">
                <a16:creationId xmlns:a16="http://schemas.microsoft.com/office/drawing/2014/main" id="{1EA860D3-91D3-34DD-E17C-8A31B90F90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3BA9A5-BF0F-22E0-EC85-15951D6BE249}"/>
              </a:ext>
            </a:extLst>
          </p:cNvPr>
          <p:cNvSpPr>
            <a:spLocks noGrp="1"/>
          </p:cNvSpPr>
          <p:nvPr>
            <p:ph type="sldNum" sz="quarter" idx="12"/>
          </p:nvPr>
        </p:nvSpPr>
        <p:spPr/>
        <p:txBody>
          <a:bodyPr/>
          <a:lstStyle/>
          <a:p>
            <a:fld id="{A3D08DBB-221E-428E-BE97-CC055D5493B1}" type="slidenum">
              <a:rPr lang="en-US" smtClean="0"/>
              <a:t>‹#›</a:t>
            </a:fld>
            <a:endParaRPr lang="en-US"/>
          </a:p>
        </p:txBody>
      </p:sp>
    </p:spTree>
    <p:extLst>
      <p:ext uri="{BB962C8B-B14F-4D97-AF65-F5344CB8AC3E}">
        <p14:creationId xmlns:p14="http://schemas.microsoft.com/office/powerpoint/2010/main" val="14266371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1756194" y="2652251"/>
            <a:ext cx="5762100" cy="520500"/>
          </a:xfrm>
          <a:prstGeom prst="rect">
            <a:avLst/>
          </a:prstGeom>
        </p:spPr>
        <p:txBody>
          <a:bodyPr spcFirstLastPara="1" wrap="square" lIns="0" tIns="0" rIns="0" bIns="0" anchor="t" anchorCtr="0">
            <a:noAutofit/>
          </a:bodyPr>
          <a:lstStyle>
            <a:lvl1pPr lvl="0" algn="ctr">
              <a:spcBef>
                <a:spcPts val="0"/>
              </a:spcBef>
              <a:spcAft>
                <a:spcPts val="0"/>
              </a:spcAft>
              <a:buSzPts val="3600"/>
              <a:buNone/>
              <a:defRPr sz="3600">
                <a:latin typeface="Poppins Black"/>
                <a:ea typeface="Poppins Black"/>
                <a:cs typeface="Poppins Black"/>
                <a:sym typeface="Poppins Black"/>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4187694" y="1513701"/>
            <a:ext cx="899100" cy="6834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4500">
                <a:solidFill>
                  <a:schemeClr val="lt1"/>
                </a:solidFill>
                <a:latin typeface="Poppins"/>
                <a:ea typeface="Poppins"/>
                <a:cs typeface="Poppins"/>
                <a:sym typeface="Poppins"/>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6" name="Google Shape;16;p3"/>
          <p:cNvSpPr txBox="1">
            <a:spLocks noGrp="1"/>
          </p:cNvSpPr>
          <p:nvPr>
            <p:ph type="subTitle" idx="1"/>
          </p:nvPr>
        </p:nvSpPr>
        <p:spPr>
          <a:xfrm>
            <a:off x="1756944" y="3429849"/>
            <a:ext cx="5760600" cy="3078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1024200" y="1255375"/>
            <a:ext cx="7095600" cy="525300"/>
          </a:xfrm>
          <a:prstGeom prst="rect">
            <a:avLst/>
          </a:prstGeom>
        </p:spPr>
        <p:txBody>
          <a:bodyPr spcFirstLastPara="1" wrap="square" lIns="0" tIns="0" rIns="0" bIns="0" anchor="t"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20" name="Google Shape;20;p4"/>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3300">
                <a:latin typeface="Poppins ExtraBold"/>
                <a:ea typeface="Poppins ExtraBold"/>
                <a:cs typeface="Poppins ExtraBold"/>
                <a:sym typeface="Poppi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5"/>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3300">
                <a:latin typeface="Poppins ExtraBold"/>
                <a:ea typeface="Poppins ExtraBold"/>
                <a:cs typeface="Poppins ExtraBold"/>
                <a:sym typeface="Poppi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 name="Google Shape;24;p5"/>
          <p:cNvSpPr txBox="1">
            <a:spLocks noGrp="1"/>
          </p:cNvSpPr>
          <p:nvPr>
            <p:ph type="subTitle" idx="1"/>
          </p:nvPr>
        </p:nvSpPr>
        <p:spPr>
          <a:xfrm>
            <a:off x="1304969" y="2774750"/>
            <a:ext cx="2837700" cy="108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25" name="Google Shape;25;p5"/>
          <p:cNvSpPr txBox="1">
            <a:spLocks noGrp="1"/>
          </p:cNvSpPr>
          <p:nvPr>
            <p:ph type="subTitle" idx="2"/>
          </p:nvPr>
        </p:nvSpPr>
        <p:spPr>
          <a:xfrm>
            <a:off x="1303763" y="2357225"/>
            <a:ext cx="2840100" cy="3408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6"/>
              </a:buClr>
              <a:buSzPts val="2100"/>
              <a:buFont typeface="Barlow"/>
              <a:buNone/>
              <a:defRPr sz="2100" b="1">
                <a:solidFill>
                  <a:schemeClr val="accent6"/>
                </a:solidFill>
                <a:latin typeface="Poppins"/>
                <a:ea typeface="Poppins"/>
                <a:cs typeface="Poppins"/>
                <a:sym typeface="Poppins"/>
              </a:defRPr>
            </a:lvl1pPr>
            <a:lvl2pPr lvl="1"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9pPr>
          </a:lstStyle>
          <a:p>
            <a:endParaRPr/>
          </a:p>
        </p:txBody>
      </p:sp>
      <p:sp>
        <p:nvSpPr>
          <p:cNvPr id="26" name="Google Shape;26;p5"/>
          <p:cNvSpPr txBox="1">
            <a:spLocks noGrp="1"/>
          </p:cNvSpPr>
          <p:nvPr>
            <p:ph type="subTitle" idx="3"/>
          </p:nvPr>
        </p:nvSpPr>
        <p:spPr>
          <a:xfrm>
            <a:off x="5001344" y="2773680"/>
            <a:ext cx="2837700" cy="108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27" name="Google Shape;27;p5"/>
          <p:cNvSpPr txBox="1">
            <a:spLocks noGrp="1"/>
          </p:cNvSpPr>
          <p:nvPr>
            <p:ph type="subTitle" idx="4"/>
          </p:nvPr>
        </p:nvSpPr>
        <p:spPr>
          <a:xfrm>
            <a:off x="5000138" y="2353056"/>
            <a:ext cx="2840100" cy="3408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6"/>
              </a:buClr>
              <a:buSzPts val="2100"/>
              <a:buFont typeface="Barlow"/>
              <a:buNone/>
              <a:defRPr sz="2100" b="1">
                <a:solidFill>
                  <a:schemeClr val="accent6"/>
                </a:solidFill>
                <a:latin typeface="Poppins"/>
                <a:ea typeface="Poppins"/>
                <a:cs typeface="Poppins"/>
                <a:sym typeface="Poppins"/>
              </a:defRPr>
            </a:lvl1pPr>
            <a:lvl2pPr lvl="1"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7"/>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3300">
                <a:latin typeface="Poppins ExtraBold"/>
                <a:ea typeface="Poppins ExtraBold"/>
                <a:cs typeface="Poppins ExtraBold"/>
                <a:sym typeface="Poppi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7"/>
          <p:cNvSpPr txBox="1">
            <a:spLocks noGrp="1"/>
          </p:cNvSpPr>
          <p:nvPr>
            <p:ph type="subTitle" idx="1"/>
          </p:nvPr>
        </p:nvSpPr>
        <p:spPr>
          <a:xfrm>
            <a:off x="1672800" y="1468225"/>
            <a:ext cx="5798400" cy="2383200"/>
          </a:xfrm>
          <a:prstGeom prst="rect">
            <a:avLst/>
          </a:prstGeom>
        </p:spPr>
        <p:txBody>
          <a:bodyPr spcFirstLastPara="1" wrap="square" lIns="0" tIns="0" rIns="0" bIns="0" anchor="t" anchorCtr="0">
            <a:noAutofit/>
          </a:bodyPr>
          <a:lstStyle>
            <a:lvl1pPr lvl="0" rtl="0">
              <a:lnSpc>
                <a:spcPct val="100000"/>
              </a:lnSpc>
              <a:spcBef>
                <a:spcPts val="0"/>
              </a:spcBef>
              <a:spcAft>
                <a:spcPts val="0"/>
              </a:spcAft>
              <a:buClr>
                <a:schemeClr val="dk1"/>
              </a:buClr>
              <a:buSzPts val="1600"/>
              <a:buChar char="●"/>
              <a:defRPr>
                <a:solidFill>
                  <a:srgbClr val="242424"/>
                </a:solidFill>
              </a:defRPr>
            </a:lvl1pPr>
            <a:lvl2pPr lvl="1" rtl="0">
              <a:lnSpc>
                <a:spcPct val="100000"/>
              </a:lnSpc>
              <a:spcBef>
                <a:spcPts val="0"/>
              </a:spcBef>
              <a:spcAft>
                <a:spcPts val="0"/>
              </a:spcAft>
              <a:buClr>
                <a:schemeClr val="dk1"/>
              </a:buClr>
              <a:buSzPts val="1600"/>
              <a:buChar char="○"/>
              <a:defRPr sz="1600">
                <a:solidFill>
                  <a:schemeClr val="dk1"/>
                </a:solidFill>
              </a:defRPr>
            </a:lvl2pPr>
            <a:lvl3pPr lvl="2" rtl="0">
              <a:lnSpc>
                <a:spcPct val="100000"/>
              </a:lnSpc>
              <a:spcBef>
                <a:spcPts val="0"/>
              </a:spcBef>
              <a:spcAft>
                <a:spcPts val="0"/>
              </a:spcAft>
              <a:buClr>
                <a:schemeClr val="dk1"/>
              </a:buClr>
              <a:buSzPts val="1600"/>
              <a:buChar char="■"/>
              <a:defRPr sz="1600">
                <a:solidFill>
                  <a:schemeClr val="dk1"/>
                </a:solidFill>
              </a:defRPr>
            </a:lvl3pPr>
            <a:lvl4pPr lvl="3" rtl="0">
              <a:lnSpc>
                <a:spcPct val="100000"/>
              </a:lnSpc>
              <a:spcBef>
                <a:spcPts val="0"/>
              </a:spcBef>
              <a:spcAft>
                <a:spcPts val="0"/>
              </a:spcAft>
              <a:buClr>
                <a:schemeClr val="dk1"/>
              </a:buClr>
              <a:buSzPts val="1600"/>
              <a:buChar char="●"/>
              <a:defRPr sz="1600">
                <a:solidFill>
                  <a:schemeClr val="dk1"/>
                </a:solidFill>
              </a:defRPr>
            </a:lvl4pPr>
            <a:lvl5pPr lvl="4" rtl="0">
              <a:lnSpc>
                <a:spcPct val="100000"/>
              </a:lnSpc>
              <a:spcBef>
                <a:spcPts val="0"/>
              </a:spcBef>
              <a:spcAft>
                <a:spcPts val="0"/>
              </a:spcAft>
              <a:buClr>
                <a:schemeClr val="dk1"/>
              </a:buClr>
              <a:buSzPts val="1600"/>
              <a:buChar char="○"/>
              <a:defRPr sz="1600">
                <a:solidFill>
                  <a:schemeClr val="dk1"/>
                </a:solidFill>
              </a:defRPr>
            </a:lvl5pPr>
            <a:lvl6pPr lvl="5" rtl="0">
              <a:lnSpc>
                <a:spcPct val="100000"/>
              </a:lnSpc>
              <a:spcBef>
                <a:spcPts val="0"/>
              </a:spcBef>
              <a:spcAft>
                <a:spcPts val="0"/>
              </a:spcAft>
              <a:buClr>
                <a:schemeClr val="dk1"/>
              </a:buClr>
              <a:buSzPts val="1600"/>
              <a:buChar char="■"/>
              <a:defRPr sz="1600">
                <a:solidFill>
                  <a:schemeClr val="dk1"/>
                </a:solidFill>
              </a:defRPr>
            </a:lvl6pPr>
            <a:lvl7pPr lvl="6" rtl="0">
              <a:lnSpc>
                <a:spcPct val="100000"/>
              </a:lnSpc>
              <a:spcBef>
                <a:spcPts val="0"/>
              </a:spcBef>
              <a:spcAft>
                <a:spcPts val="0"/>
              </a:spcAft>
              <a:buClr>
                <a:schemeClr val="dk1"/>
              </a:buClr>
              <a:buSzPts val="1600"/>
              <a:buChar char="●"/>
              <a:defRPr sz="1600">
                <a:solidFill>
                  <a:schemeClr val="dk1"/>
                </a:solidFill>
              </a:defRPr>
            </a:lvl7pPr>
            <a:lvl8pPr lvl="7" rtl="0">
              <a:lnSpc>
                <a:spcPct val="100000"/>
              </a:lnSpc>
              <a:spcBef>
                <a:spcPts val="0"/>
              </a:spcBef>
              <a:spcAft>
                <a:spcPts val="0"/>
              </a:spcAft>
              <a:buClr>
                <a:schemeClr val="dk1"/>
              </a:buClr>
              <a:buSzPts val="1600"/>
              <a:buChar char="○"/>
              <a:defRPr sz="1600">
                <a:solidFill>
                  <a:schemeClr val="dk1"/>
                </a:solidFill>
              </a:defRPr>
            </a:lvl8pPr>
            <a:lvl9pPr lvl="8" rtl="0">
              <a:lnSpc>
                <a:spcPct val="100000"/>
              </a:lnSpc>
              <a:spcBef>
                <a:spcPts val="0"/>
              </a:spcBef>
              <a:spcAft>
                <a:spcPts val="0"/>
              </a:spcAft>
              <a:buClr>
                <a:schemeClr val="dk1"/>
              </a:buClr>
              <a:buSzPts val="1600"/>
              <a:buChar char="■"/>
              <a:defRPr sz="1600">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9"/>
          <p:cNvSpPr txBox="1">
            <a:spLocks noGrp="1"/>
          </p:cNvSpPr>
          <p:nvPr>
            <p:ph type="title"/>
          </p:nvPr>
        </p:nvSpPr>
        <p:spPr>
          <a:xfrm>
            <a:off x="4224475" y="1499875"/>
            <a:ext cx="4206300" cy="572700"/>
          </a:xfrm>
          <a:prstGeom prst="rect">
            <a:avLst/>
          </a:prstGeom>
        </p:spPr>
        <p:txBody>
          <a:bodyPr spcFirstLastPara="1" wrap="square" lIns="0" tIns="0" rIns="0" bIns="0" anchor="t" anchorCtr="0">
            <a:noAutofit/>
          </a:bodyPr>
          <a:lstStyle>
            <a:lvl1pPr lvl="0" algn="r" rtl="0">
              <a:spcBef>
                <a:spcPts val="0"/>
              </a:spcBef>
              <a:spcAft>
                <a:spcPts val="0"/>
              </a:spcAft>
              <a:buSzPts val="2800"/>
              <a:buNone/>
              <a:defRPr sz="3300">
                <a:latin typeface="Poppins ExtraBold"/>
                <a:ea typeface="Poppins ExtraBold"/>
                <a:cs typeface="Poppins ExtraBold"/>
                <a:sym typeface="Poppi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 name="Google Shape;41;p9"/>
          <p:cNvSpPr txBox="1">
            <a:spLocks noGrp="1"/>
          </p:cNvSpPr>
          <p:nvPr>
            <p:ph type="subTitle" idx="1"/>
          </p:nvPr>
        </p:nvSpPr>
        <p:spPr>
          <a:xfrm>
            <a:off x="4224475" y="2242030"/>
            <a:ext cx="4206300" cy="14016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Clr>
                <a:schemeClr val="dk1"/>
              </a:buClr>
              <a:buSzPts val="1600"/>
              <a:buNone/>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9"/>
        <p:cNvGrpSpPr/>
        <p:nvPr/>
      </p:nvGrpSpPr>
      <p:grpSpPr>
        <a:xfrm>
          <a:off x="0" y="0"/>
          <a:ext cx="0" cy="0"/>
          <a:chOff x="0" y="0"/>
          <a:chExt cx="0" cy="0"/>
        </a:xfrm>
      </p:grpSpPr>
      <p:sp>
        <p:nvSpPr>
          <p:cNvPr id="50" name="Google Shape;50;p13"/>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13"/>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3300">
                <a:latin typeface="Poppins ExtraBold"/>
                <a:ea typeface="Poppins ExtraBold"/>
                <a:cs typeface="Poppins ExtraBold"/>
                <a:sym typeface="Poppi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 name="Google Shape;52;p13"/>
          <p:cNvSpPr txBox="1">
            <a:spLocks noGrp="1"/>
          </p:cNvSpPr>
          <p:nvPr>
            <p:ph type="subTitle" idx="1"/>
          </p:nvPr>
        </p:nvSpPr>
        <p:spPr>
          <a:xfrm>
            <a:off x="1123764" y="2340864"/>
            <a:ext cx="3276000" cy="4869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53" name="Google Shape;53;p13"/>
          <p:cNvSpPr txBox="1">
            <a:spLocks noGrp="1"/>
          </p:cNvSpPr>
          <p:nvPr>
            <p:ph type="subTitle" idx="2"/>
          </p:nvPr>
        </p:nvSpPr>
        <p:spPr>
          <a:xfrm>
            <a:off x="1122379" y="2002536"/>
            <a:ext cx="3278700" cy="3408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6"/>
              </a:buClr>
              <a:buSzPts val="2100"/>
              <a:buFont typeface="Barlow"/>
              <a:buNone/>
              <a:defRPr sz="2100" b="1">
                <a:solidFill>
                  <a:schemeClr val="accent6"/>
                </a:solidFill>
                <a:latin typeface="Poppins"/>
                <a:ea typeface="Poppins"/>
                <a:cs typeface="Poppins"/>
                <a:sym typeface="Poppins"/>
              </a:defRPr>
            </a:lvl1pPr>
            <a:lvl2pPr lvl="1"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9pPr>
          </a:lstStyle>
          <a:p>
            <a:endParaRPr/>
          </a:p>
        </p:txBody>
      </p:sp>
      <p:sp>
        <p:nvSpPr>
          <p:cNvPr id="54" name="Google Shape;54;p13"/>
          <p:cNvSpPr txBox="1">
            <a:spLocks noGrp="1"/>
          </p:cNvSpPr>
          <p:nvPr>
            <p:ph type="title" idx="3" hasCustomPrompt="1"/>
          </p:nvPr>
        </p:nvSpPr>
        <p:spPr>
          <a:xfrm>
            <a:off x="2497294" y="1553462"/>
            <a:ext cx="528600" cy="2862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200">
                <a:solidFill>
                  <a:schemeClr val="lt1"/>
                </a:solidFill>
                <a:latin typeface="Poppins"/>
                <a:ea typeface="Poppins"/>
                <a:cs typeface="Poppins"/>
                <a:sym typeface="Poppins"/>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5" name="Google Shape;55;p13"/>
          <p:cNvSpPr txBox="1">
            <a:spLocks noGrp="1"/>
          </p:cNvSpPr>
          <p:nvPr>
            <p:ph type="subTitle" idx="4"/>
          </p:nvPr>
        </p:nvSpPr>
        <p:spPr>
          <a:xfrm>
            <a:off x="1121686" y="4032504"/>
            <a:ext cx="3279900" cy="4869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56" name="Google Shape;56;p13"/>
          <p:cNvSpPr txBox="1">
            <a:spLocks noGrp="1"/>
          </p:cNvSpPr>
          <p:nvPr>
            <p:ph type="subTitle" idx="5"/>
          </p:nvPr>
        </p:nvSpPr>
        <p:spPr>
          <a:xfrm>
            <a:off x="1120301" y="3694176"/>
            <a:ext cx="3282600" cy="3408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6"/>
              </a:buClr>
              <a:buSzPts val="2100"/>
              <a:buFont typeface="Barlow"/>
              <a:buNone/>
              <a:defRPr sz="2100" b="1">
                <a:solidFill>
                  <a:schemeClr val="accent6"/>
                </a:solidFill>
                <a:latin typeface="Poppins"/>
                <a:ea typeface="Poppins"/>
                <a:cs typeface="Poppins"/>
                <a:sym typeface="Poppins"/>
              </a:defRPr>
            </a:lvl1pPr>
            <a:lvl2pPr lvl="1"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9pPr>
          </a:lstStyle>
          <a:p>
            <a:endParaRPr/>
          </a:p>
        </p:txBody>
      </p:sp>
      <p:sp>
        <p:nvSpPr>
          <p:cNvPr id="57" name="Google Shape;57;p13"/>
          <p:cNvSpPr txBox="1">
            <a:spLocks noGrp="1"/>
          </p:cNvSpPr>
          <p:nvPr>
            <p:ph type="title" idx="6" hasCustomPrompt="1"/>
          </p:nvPr>
        </p:nvSpPr>
        <p:spPr>
          <a:xfrm>
            <a:off x="2497294" y="3246120"/>
            <a:ext cx="528600" cy="2862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200">
                <a:solidFill>
                  <a:schemeClr val="lt1"/>
                </a:solidFill>
                <a:latin typeface="Poppins"/>
                <a:ea typeface="Poppins"/>
                <a:cs typeface="Poppins"/>
                <a:sym typeface="Poppins"/>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8" name="Google Shape;58;p13"/>
          <p:cNvSpPr txBox="1">
            <a:spLocks noGrp="1"/>
          </p:cNvSpPr>
          <p:nvPr>
            <p:ph type="subTitle" idx="7"/>
          </p:nvPr>
        </p:nvSpPr>
        <p:spPr>
          <a:xfrm>
            <a:off x="4961923" y="2344488"/>
            <a:ext cx="3279900" cy="4869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59" name="Google Shape;59;p13"/>
          <p:cNvSpPr txBox="1">
            <a:spLocks noGrp="1"/>
          </p:cNvSpPr>
          <p:nvPr>
            <p:ph type="subTitle" idx="8"/>
          </p:nvPr>
        </p:nvSpPr>
        <p:spPr>
          <a:xfrm>
            <a:off x="4960556" y="2003163"/>
            <a:ext cx="3282600" cy="3408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6"/>
              </a:buClr>
              <a:buSzPts val="2100"/>
              <a:buFont typeface="Barlow"/>
              <a:buNone/>
              <a:defRPr sz="2100" b="1">
                <a:solidFill>
                  <a:schemeClr val="accent6"/>
                </a:solidFill>
                <a:latin typeface="Poppins"/>
                <a:ea typeface="Poppins"/>
                <a:cs typeface="Poppins"/>
                <a:sym typeface="Poppins"/>
              </a:defRPr>
            </a:lvl1pPr>
            <a:lvl2pPr lvl="1"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9pPr>
          </a:lstStyle>
          <a:p>
            <a:endParaRPr/>
          </a:p>
        </p:txBody>
      </p:sp>
      <p:sp>
        <p:nvSpPr>
          <p:cNvPr id="60" name="Google Shape;60;p13"/>
          <p:cNvSpPr txBox="1">
            <a:spLocks noGrp="1"/>
          </p:cNvSpPr>
          <p:nvPr>
            <p:ph type="title" idx="9" hasCustomPrompt="1"/>
          </p:nvPr>
        </p:nvSpPr>
        <p:spPr>
          <a:xfrm>
            <a:off x="6303824" y="1553462"/>
            <a:ext cx="595800" cy="2862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200">
                <a:solidFill>
                  <a:schemeClr val="lt1"/>
                </a:solidFill>
                <a:latin typeface="Poppins"/>
                <a:ea typeface="Poppins"/>
                <a:cs typeface="Poppins"/>
                <a:sym typeface="Poppins"/>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1" name="Google Shape;61;p13"/>
          <p:cNvSpPr txBox="1">
            <a:spLocks noGrp="1"/>
          </p:cNvSpPr>
          <p:nvPr>
            <p:ph type="subTitle" idx="13"/>
          </p:nvPr>
        </p:nvSpPr>
        <p:spPr>
          <a:xfrm>
            <a:off x="4961923" y="4035463"/>
            <a:ext cx="3279900" cy="4869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dk1"/>
              </a:buClr>
              <a:buSzPts val="1600"/>
              <a:buNone/>
              <a:defRPr/>
            </a:lvl1pPr>
            <a:lvl2pPr lvl="1" rtl="0">
              <a:lnSpc>
                <a:spcPct val="100000"/>
              </a:lnSpc>
              <a:spcBef>
                <a:spcPts val="0"/>
              </a:spcBef>
              <a:spcAft>
                <a:spcPts val="0"/>
              </a:spcAft>
              <a:buClr>
                <a:schemeClr val="dk1"/>
              </a:buClr>
              <a:buSzPts val="1600"/>
              <a:buNone/>
              <a:defRPr sz="1600">
                <a:solidFill>
                  <a:schemeClr val="dk1"/>
                </a:solidFill>
              </a:defRPr>
            </a:lvl2pPr>
            <a:lvl3pPr lvl="2" rtl="0">
              <a:lnSpc>
                <a:spcPct val="100000"/>
              </a:lnSpc>
              <a:spcBef>
                <a:spcPts val="0"/>
              </a:spcBef>
              <a:spcAft>
                <a:spcPts val="0"/>
              </a:spcAft>
              <a:buClr>
                <a:schemeClr val="dk1"/>
              </a:buClr>
              <a:buSzPts val="1600"/>
              <a:buNone/>
              <a:defRPr sz="1600">
                <a:solidFill>
                  <a:schemeClr val="dk1"/>
                </a:solidFill>
              </a:defRPr>
            </a:lvl3pPr>
            <a:lvl4pPr lvl="3" rtl="0">
              <a:lnSpc>
                <a:spcPct val="100000"/>
              </a:lnSpc>
              <a:spcBef>
                <a:spcPts val="0"/>
              </a:spcBef>
              <a:spcAft>
                <a:spcPts val="0"/>
              </a:spcAft>
              <a:buClr>
                <a:schemeClr val="dk1"/>
              </a:buClr>
              <a:buSzPts val="1600"/>
              <a:buNone/>
              <a:defRPr sz="1600">
                <a:solidFill>
                  <a:schemeClr val="dk1"/>
                </a:solidFill>
              </a:defRPr>
            </a:lvl4pPr>
            <a:lvl5pPr lvl="4" rtl="0">
              <a:lnSpc>
                <a:spcPct val="100000"/>
              </a:lnSpc>
              <a:spcBef>
                <a:spcPts val="0"/>
              </a:spcBef>
              <a:spcAft>
                <a:spcPts val="0"/>
              </a:spcAft>
              <a:buClr>
                <a:schemeClr val="dk1"/>
              </a:buClr>
              <a:buSzPts val="1600"/>
              <a:buNone/>
              <a:defRPr sz="1600">
                <a:solidFill>
                  <a:schemeClr val="dk1"/>
                </a:solidFill>
              </a:defRPr>
            </a:lvl5pPr>
            <a:lvl6pPr lvl="5" rtl="0">
              <a:lnSpc>
                <a:spcPct val="100000"/>
              </a:lnSpc>
              <a:spcBef>
                <a:spcPts val="0"/>
              </a:spcBef>
              <a:spcAft>
                <a:spcPts val="0"/>
              </a:spcAft>
              <a:buClr>
                <a:schemeClr val="dk1"/>
              </a:buClr>
              <a:buSzPts val="1600"/>
              <a:buNone/>
              <a:defRPr sz="1600">
                <a:solidFill>
                  <a:schemeClr val="dk1"/>
                </a:solidFill>
              </a:defRPr>
            </a:lvl6pPr>
            <a:lvl7pPr lvl="6" rtl="0">
              <a:lnSpc>
                <a:spcPct val="100000"/>
              </a:lnSpc>
              <a:spcBef>
                <a:spcPts val="0"/>
              </a:spcBef>
              <a:spcAft>
                <a:spcPts val="0"/>
              </a:spcAft>
              <a:buClr>
                <a:schemeClr val="dk1"/>
              </a:buClr>
              <a:buSzPts val="1600"/>
              <a:buNone/>
              <a:defRPr sz="1600">
                <a:solidFill>
                  <a:schemeClr val="dk1"/>
                </a:solidFill>
              </a:defRPr>
            </a:lvl7pPr>
            <a:lvl8pPr lvl="7" rtl="0">
              <a:lnSpc>
                <a:spcPct val="100000"/>
              </a:lnSpc>
              <a:spcBef>
                <a:spcPts val="0"/>
              </a:spcBef>
              <a:spcAft>
                <a:spcPts val="0"/>
              </a:spcAft>
              <a:buClr>
                <a:schemeClr val="dk1"/>
              </a:buClr>
              <a:buSzPts val="1600"/>
              <a:buNone/>
              <a:defRPr sz="1600">
                <a:solidFill>
                  <a:schemeClr val="dk1"/>
                </a:solidFill>
              </a:defRPr>
            </a:lvl8pPr>
            <a:lvl9pPr lvl="8" rtl="0">
              <a:lnSpc>
                <a:spcPct val="100000"/>
              </a:lnSpc>
              <a:spcBef>
                <a:spcPts val="0"/>
              </a:spcBef>
              <a:spcAft>
                <a:spcPts val="0"/>
              </a:spcAft>
              <a:buClr>
                <a:schemeClr val="dk1"/>
              </a:buClr>
              <a:buSzPts val="1600"/>
              <a:buNone/>
              <a:defRPr sz="1600">
                <a:solidFill>
                  <a:schemeClr val="dk1"/>
                </a:solidFill>
              </a:defRPr>
            </a:lvl9pPr>
          </a:lstStyle>
          <a:p>
            <a:endParaRPr/>
          </a:p>
        </p:txBody>
      </p:sp>
      <p:sp>
        <p:nvSpPr>
          <p:cNvPr id="62" name="Google Shape;62;p13"/>
          <p:cNvSpPr txBox="1">
            <a:spLocks noGrp="1"/>
          </p:cNvSpPr>
          <p:nvPr>
            <p:ph type="subTitle" idx="14"/>
          </p:nvPr>
        </p:nvSpPr>
        <p:spPr>
          <a:xfrm>
            <a:off x="4960556" y="3694138"/>
            <a:ext cx="3282600" cy="3408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6"/>
              </a:buClr>
              <a:buSzPts val="2100"/>
              <a:buFont typeface="Barlow"/>
              <a:buNone/>
              <a:defRPr sz="2100" b="1">
                <a:solidFill>
                  <a:schemeClr val="accent6"/>
                </a:solidFill>
                <a:latin typeface="Poppins"/>
                <a:ea typeface="Poppins"/>
                <a:cs typeface="Poppins"/>
                <a:sym typeface="Poppins"/>
              </a:defRPr>
            </a:lvl1pPr>
            <a:lvl2pPr lvl="1"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2pPr>
            <a:lvl3pPr lvl="2"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3pPr>
            <a:lvl4pPr lvl="3"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4pPr>
            <a:lvl5pPr lvl="4"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5pPr>
            <a:lvl6pPr lvl="5"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6pPr>
            <a:lvl7pPr lvl="6"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7pPr>
            <a:lvl8pPr lvl="7"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8pPr>
            <a:lvl9pPr lvl="8" rtl="0">
              <a:lnSpc>
                <a:spcPct val="100000"/>
              </a:lnSpc>
              <a:spcBef>
                <a:spcPts val="0"/>
              </a:spcBef>
              <a:spcAft>
                <a:spcPts val="0"/>
              </a:spcAft>
              <a:buClr>
                <a:schemeClr val="accent6"/>
              </a:buClr>
              <a:buSzPts val="2100"/>
              <a:buFont typeface="Barlow"/>
              <a:buNone/>
              <a:defRPr sz="2100" b="1">
                <a:solidFill>
                  <a:schemeClr val="accent6"/>
                </a:solidFill>
                <a:latin typeface="Barlow"/>
                <a:ea typeface="Barlow"/>
                <a:cs typeface="Barlow"/>
                <a:sym typeface="Barlow"/>
              </a:defRPr>
            </a:lvl9pPr>
          </a:lstStyle>
          <a:p>
            <a:endParaRPr/>
          </a:p>
        </p:txBody>
      </p:sp>
      <p:sp>
        <p:nvSpPr>
          <p:cNvPr id="63" name="Google Shape;63;p13"/>
          <p:cNvSpPr txBox="1">
            <a:spLocks noGrp="1"/>
          </p:cNvSpPr>
          <p:nvPr>
            <p:ph type="title" idx="15" hasCustomPrompt="1"/>
          </p:nvPr>
        </p:nvSpPr>
        <p:spPr>
          <a:xfrm>
            <a:off x="6303824" y="3244437"/>
            <a:ext cx="595800" cy="286200"/>
          </a:xfrm>
          <a:prstGeom prst="rect">
            <a:avLst/>
          </a:prstGeom>
        </p:spPr>
        <p:txBody>
          <a:bodyPr spcFirstLastPara="1" wrap="square" lIns="0" tIns="0" rIns="0" bIns="0" anchor="ctr" anchorCtr="0">
            <a:noAutofit/>
          </a:bodyPr>
          <a:lstStyle>
            <a:lvl1pPr lvl="0" algn="ctr" rtl="0">
              <a:spcBef>
                <a:spcPts val="0"/>
              </a:spcBef>
              <a:spcAft>
                <a:spcPts val="0"/>
              </a:spcAft>
              <a:buSzPts val="12000"/>
              <a:buNone/>
              <a:defRPr sz="2200">
                <a:solidFill>
                  <a:schemeClr val="lt1"/>
                </a:solidFill>
                <a:latin typeface="Poppins"/>
                <a:ea typeface="Poppins"/>
                <a:cs typeface="Poppins"/>
                <a:sym typeface="Poppins"/>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64"/>
        <p:cNvGrpSpPr/>
        <p:nvPr/>
      </p:nvGrpSpPr>
      <p:grpSpPr>
        <a:xfrm>
          <a:off x="0" y="0"/>
          <a:ext cx="0" cy="0"/>
          <a:chOff x="0" y="0"/>
          <a:chExt cx="0" cy="0"/>
        </a:xfrm>
      </p:grpSpPr>
      <p:sp>
        <p:nvSpPr>
          <p:cNvPr id="65" name="Google Shape;65;p14"/>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4"/>
          <p:cNvSpPr txBox="1">
            <a:spLocks noGrp="1"/>
          </p:cNvSpPr>
          <p:nvPr>
            <p:ph type="title"/>
          </p:nvPr>
        </p:nvSpPr>
        <p:spPr>
          <a:xfrm>
            <a:off x="4104525" y="1479400"/>
            <a:ext cx="4222200" cy="1739700"/>
          </a:xfrm>
          <a:prstGeom prst="rect">
            <a:avLst/>
          </a:prstGeom>
        </p:spPr>
        <p:txBody>
          <a:bodyPr spcFirstLastPara="1" wrap="square" lIns="0" tIns="0" rIns="0" bIns="0" anchor="t" anchorCtr="0">
            <a:noAutofit/>
          </a:bodyPr>
          <a:lstStyle>
            <a:lvl1pPr lvl="0" algn="r" rtl="0">
              <a:spcBef>
                <a:spcPts val="0"/>
              </a:spcBef>
              <a:spcAft>
                <a:spcPts val="0"/>
              </a:spcAft>
              <a:buNone/>
              <a:defRPr sz="2500" b="0">
                <a:solidFill>
                  <a:schemeClr val="dk1"/>
                </a:solidFill>
                <a:latin typeface="Zen Kaku Gothic New"/>
                <a:ea typeface="Zen Kaku Gothic New"/>
                <a:cs typeface="Zen Kaku Gothic New"/>
                <a:sym typeface="Zen Kaku Gothic New"/>
              </a:defRPr>
            </a:lvl1pPr>
            <a:lvl2pPr lvl="1" algn="r" rtl="0">
              <a:spcBef>
                <a:spcPts val="0"/>
              </a:spcBef>
              <a:spcAft>
                <a:spcPts val="0"/>
              </a:spcAft>
              <a:buNone/>
              <a:defRPr sz="2500" b="0">
                <a:solidFill>
                  <a:schemeClr val="dk1"/>
                </a:solidFill>
                <a:latin typeface="Zen Kaku Gothic New"/>
                <a:ea typeface="Zen Kaku Gothic New"/>
                <a:cs typeface="Zen Kaku Gothic New"/>
                <a:sym typeface="Zen Kaku Gothic New"/>
              </a:defRPr>
            </a:lvl2pPr>
            <a:lvl3pPr lvl="2" algn="r" rtl="0">
              <a:spcBef>
                <a:spcPts val="0"/>
              </a:spcBef>
              <a:spcAft>
                <a:spcPts val="0"/>
              </a:spcAft>
              <a:buNone/>
              <a:defRPr sz="2500" b="0">
                <a:solidFill>
                  <a:schemeClr val="dk1"/>
                </a:solidFill>
                <a:latin typeface="Zen Kaku Gothic New"/>
                <a:ea typeface="Zen Kaku Gothic New"/>
                <a:cs typeface="Zen Kaku Gothic New"/>
                <a:sym typeface="Zen Kaku Gothic New"/>
              </a:defRPr>
            </a:lvl3pPr>
            <a:lvl4pPr lvl="3" algn="r" rtl="0">
              <a:spcBef>
                <a:spcPts val="0"/>
              </a:spcBef>
              <a:spcAft>
                <a:spcPts val="0"/>
              </a:spcAft>
              <a:buNone/>
              <a:defRPr sz="2500" b="0">
                <a:solidFill>
                  <a:schemeClr val="dk1"/>
                </a:solidFill>
                <a:latin typeface="Zen Kaku Gothic New"/>
                <a:ea typeface="Zen Kaku Gothic New"/>
                <a:cs typeface="Zen Kaku Gothic New"/>
                <a:sym typeface="Zen Kaku Gothic New"/>
              </a:defRPr>
            </a:lvl4pPr>
            <a:lvl5pPr lvl="4" algn="r" rtl="0">
              <a:spcBef>
                <a:spcPts val="0"/>
              </a:spcBef>
              <a:spcAft>
                <a:spcPts val="0"/>
              </a:spcAft>
              <a:buNone/>
              <a:defRPr sz="2500" b="0">
                <a:solidFill>
                  <a:schemeClr val="dk1"/>
                </a:solidFill>
                <a:latin typeface="Zen Kaku Gothic New"/>
                <a:ea typeface="Zen Kaku Gothic New"/>
                <a:cs typeface="Zen Kaku Gothic New"/>
                <a:sym typeface="Zen Kaku Gothic New"/>
              </a:defRPr>
            </a:lvl5pPr>
            <a:lvl6pPr lvl="5" algn="r" rtl="0">
              <a:spcBef>
                <a:spcPts val="0"/>
              </a:spcBef>
              <a:spcAft>
                <a:spcPts val="0"/>
              </a:spcAft>
              <a:buNone/>
              <a:defRPr sz="2500" b="0">
                <a:solidFill>
                  <a:schemeClr val="dk1"/>
                </a:solidFill>
                <a:latin typeface="Zen Kaku Gothic New"/>
                <a:ea typeface="Zen Kaku Gothic New"/>
                <a:cs typeface="Zen Kaku Gothic New"/>
                <a:sym typeface="Zen Kaku Gothic New"/>
              </a:defRPr>
            </a:lvl6pPr>
            <a:lvl7pPr lvl="6" algn="r" rtl="0">
              <a:spcBef>
                <a:spcPts val="0"/>
              </a:spcBef>
              <a:spcAft>
                <a:spcPts val="0"/>
              </a:spcAft>
              <a:buNone/>
              <a:defRPr sz="2500" b="0">
                <a:solidFill>
                  <a:schemeClr val="dk1"/>
                </a:solidFill>
                <a:latin typeface="Zen Kaku Gothic New"/>
                <a:ea typeface="Zen Kaku Gothic New"/>
                <a:cs typeface="Zen Kaku Gothic New"/>
                <a:sym typeface="Zen Kaku Gothic New"/>
              </a:defRPr>
            </a:lvl7pPr>
            <a:lvl8pPr lvl="7" algn="r" rtl="0">
              <a:spcBef>
                <a:spcPts val="0"/>
              </a:spcBef>
              <a:spcAft>
                <a:spcPts val="0"/>
              </a:spcAft>
              <a:buNone/>
              <a:defRPr sz="2500" b="0">
                <a:solidFill>
                  <a:schemeClr val="dk1"/>
                </a:solidFill>
                <a:latin typeface="Zen Kaku Gothic New"/>
                <a:ea typeface="Zen Kaku Gothic New"/>
                <a:cs typeface="Zen Kaku Gothic New"/>
                <a:sym typeface="Zen Kaku Gothic New"/>
              </a:defRPr>
            </a:lvl8pPr>
            <a:lvl9pPr lvl="8" algn="r" rtl="0">
              <a:spcBef>
                <a:spcPts val="0"/>
              </a:spcBef>
              <a:spcAft>
                <a:spcPts val="0"/>
              </a:spcAft>
              <a:buNone/>
              <a:defRPr sz="2500" b="0">
                <a:solidFill>
                  <a:schemeClr val="dk1"/>
                </a:solidFill>
                <a:latin typeface="Zen Kaku Gothic New"/>
                <a:ea typeface="Zen Kaku Gothic New"/>
                <a:cs typeface="Zen Kaku Gothic New"/>
                <a:sym typeface="Zen Kaku Gothic New"/>
              </a:defRPr>
            </a:lvl9pPr>
          </a:lstStyle>
          <a:p>
            <a:endParaRPr/>
          </a:p>
        </p:txBody>
      </p:sp>
      <p:sp>
        <p:nvSpPr>
          <p:cNvPr id="67" name="Google Shape;67;p14"/>
          <p:cNvSpPr txBox="1">
            <a:spLocks noGrp="1"/>
          </p:cNvSpPr>
          <p:nvPr>
            <p:ph type="subTitle" idx="1"/>
          </p:nvPr>
        </p:nvSpPr>
        <p:spPr>
          <a:xfrm>
            <a:off x="4106357" y="3283398"/>
            <a:ext cx="4221000" cy="3807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1pPr>
            <a:lvl2pPr lvl="1" algn="r"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2pPr>
            <a:lvl3pPr lvl="2" algn="r"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3pPr>
            <a:lvl4pPr lvl="3" algn="r"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4pPr>
            <a:lvl5pPr lvl="4" algn="r"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5pPr>
            <a:lvl6pPr lvl="5" algn="r"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6pPr>
            <a:lvl7pPr lvl="6" algn="r"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7pPr>
            <a:lvl8pPr lvl="7" algn="r"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8pPr>
            <a:lvl9pPr lvl="8" algn="r" rtl="0">
              <a:lnSpc>
                <a:spcPct val="100000"/>
              </a:lnSpc>
              <a:spcBef>
                <a:spcPts val="0"/>
              </a:spcBef>
              <a:spcAft>
                <a:spcPts val="0"/>
              </a:spcAft>
              <a:buNone/>
              <a:defRPr sz="2100">
                <a:solidFill>
                  <a:schemeClr val="accent6"/>
                </a:solidFill>
                <a:latin typeface="Poppins Black"/>
                <a:ea typeface="Poppins Black"/>
                <a:cs typeface="Poppins Black"/>
                <a:sym typeface="Poppins Black"/>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CUSTOM_4_1">
    <p:spTree>
      <p:nvGrpSpPr>
        <p:cNvPr id="1" name="Shape 77"/>
        <p:cNvGrpSpPr/>
        <p:nvPr/>
      </p:nvGrpSpPr>
      <p:grpSpPr>
        <a:xfrm>
          <a:off x="0" y="0"/>
          <a:ext cx="0" cy="0"/>
          <a:chOff x="0" y="0"/>
          <a:chExt cx="0" cy="0"/>
        </a:xfrm>
      </p:grpSpPr>
      <p:sp>
        <p:nvSpPr>
          <p:cNvPr id="78" name="Google Shape;78;p16"/>
          <p:cNvSpPr/>
          <p:nvPr/>
        </p:nvSpPr>
        <p:spPr>
          <a:xfrm>
            <a:off x="247800" y="247800"/>
            <a:ext cx="8648400" cy="4647900"/>
          </a:xfrm>
          <a:prstGeom prst="roundRect">
            <a:avLst>
              <a:gd name="adj" fmla="val 3379"/>
            </a:avLst>
          </a:prstGeom>
          <a:solidFill>
            <a:schemeClr val="dk2"/>
          </a:solidFill>
          <a:ln>
            <a:noFill/>
          </a:ln>
          <a:effectLst>
            <a:outerShdw blurRad="57150" dist="133350" dir="8220000" algn="bl" rotWithShape="0">
              <a:srgbClr val="515B7A">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6"/>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lvl1pPr lvl="0" algn="ctr" rtl="0">
              <a:spcBef>
                <a:spcPts val="0"/>
              </a:spcBef>
              <a:spcAft>
                <a:spcPts val="0"/>
              </a:spcAft>
              <a:buSzPts val="2800"/>
              <a:buNone/>
              <a:defRPr sz="3300">
                <a:latin typeface="Poppins ExtraBold"/>
                <a:ea typeface="Poppins ExtraBold"/>
                <a:cs typeface="Poppins ExtraBold"/>
                <a:sym typeface="Poppins Extra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accent2"/>
              </a:buClr>
              <a:buSzPts val="2800"/>
              <a:buFont typeface="Vazirmatn Black"/>
              <a:buNone/>
              <a:defRPr sz="2800">
                <a:solidFill>
                  <a:schemeClr val="accent2"/>
                </a:solidFill>
                <a:latin typeface="Vazirmatn Black"/>
                <a:ea typeface="Vazirmatn Black"/>
                <a:cs typeface="Vazirmatn Black"/>
                <a:sym typeface="Vazirmatn Black"/>
              </a:defRPr>
            </a:lvl1pPr>
            <a:lvl2pPr lvl="1">
              <a:spcBef>
                <a:spcPts val="0"/>
              </a:spcBef>
              <a:spcAft>
                <a:spcPts val="0"/>
              </a:spcAft>
              <a:buClr>
                <a:schemeClr val="dk1"/>
              </a:buClr>
              <a:buSzPts val="2800"/>
              <a:buFont typeface="Passion One"/>
              <a:buNone/>
              <a:defRPr sz="2800" b="1">
                <a:solidFill>
                  <a:schemeClr val="dk1"/>
                </a:solidFill>
                <a:latin typeface="Passion One"/>
                <a:ea typeface="Passion One"/>
                <a:cs typeface="Passion One"/>
                <a:sym typeface="Passion One"/>
              </a:defRPr>
            </a:lvl2pPr>
            <a:lvl3pPr lvl="2">
              <a:spcBef>
                <a:spcPts val="0"/>
              </a:spcBef>
              <a:spcAft>
                <a:spcPts val="0"/>
              </a:spcAft>
              <a:buClr>
                <a:schemeClr val="dk1"/>
              </a:buClr>
              <a:buSzPts val="2800"/>
              <a:buFont typeface="Passion One"/>
              <a:buNone/>
              <a:defRPr sz="2800" b="1">
                <a:solidFill>
                  <a:schemeClr val="dk1"/>
                </a:solidFill>
                <a:latin typeface="Passion One"/>
                <a:ea typeface="Passion One"/>
                <a:cs typeface="Passion One"/>
                <a:sym typeface="Passion One"/>
              </a:defRPr>
            </a:lvl3pPr>
            <a:lvl4pPr lvl="3">
              <a:spcBef>
                <a:spcPts val="0"/>
              </a:spcBef>
              <a:spcAft>
                <a:spcPts val="0"/>
              </a:spcAft>
              <a:buClr>
                <a:schemeClr val="dk1"/>
              </a:buClr>
              <a:buSzPts val="2800"/>
              <a:buFont typeface="Passion One"/>
              <a:buNone/>
              <a:defRPr sz="2800" b="1">
                <a:solidFill>
                  <a:schemeClr val="dk1"/>
                </a:solidFill>
                <a:latin typeface="Passion One"/>
                <a:ea typeface="Passion One"/>
                <a:cs typeface="Passion One"/>
                <a:sym typeface="Passion One"/>
              </a:defRPr>
            </a:lvl4pPr>
            <a:lvl5pPr lvl="4">
              <a:spcBef>
                <a:spcPts val="0"/>
              </a:spcBef>
              <a:spcAft>
                <a:spcPts val="0"/>
              </a:spcAft>
              <a:buClr>
                <a:schemeClr val="dk1"/>
              </a:buClr>
              <a:buSzPts val="2800"/>
              <a:buFont typeface="Passion One"/>
              <a:buNone/>
              <a:defRPr sz="2800" b="1">
                <a:solidFill>
                  <a:schemeClr val="dk1"/>
                </a:solidFill>
                <a:latin typeface="Passion One"/>
                <a:ea typeface="Passion One"/>
                <a:cs typeface="Passion One"/>
                <a:sym typeface="Passion One"/>
              </a:defRPr>
            </a:lvl5pPr>
            <a:lvl6pPr lvl="5">
              <a:spcBef>
                <a:spcPts val="0"/>
              </a:spcBef>
              <a:spcAft>
                <a:spcPts val="0"/>
              </a:spcAft>
              <a:buClr>
                <a:schemeClr val="dk1"/>
              </a:buClr>
              <a:buSzPts val="2800"/>
              <a:buFont typeface="Passion One"/>
              <a:buNone/>
              <a:defRPr sz="2800" b="1">
                <a:solidFill>
                  <a:schemeClr val="dk1"/>
                </a:solidFill>
                <a:latin typeface="Passion One"/>
                <a:ea typeface="Passion One"/>
                <a:cs typeface="Passion One"/>
                <a:sym typeface="Passion One"/>
              </a:defRPr>
            </a:lvl6pPr>
            <a:lvl7pPr lvl="6">
              <a:spcBef>
                <a:spcPts val="0"/>
              </a:spcBef>
              <a:spcAft>
                <a:spcPts val="0"/>
              </a:spcAft>
              <a:buClr>
                <a:schemeClr val="dk1"/>
              </a:buClr>
              <a:buSzPts val="2800"/>
              <a:buFont typeface="Passion One"/>
              <a:buNone/>
              <a:defRPr sz="2800" b="1">
                <a:solidFill>
                  <a:schemeClr val="dk1"/>
                </a:solidFill>
                <a:latin typeface="Passion One"/>
                <a:ea typeface="Passion One"/>
                <a:cs typeface="Passion One"/>
                <a:sym typeface="Passion One"/>
              </a:defRPr>
            </a:lvl7pPr>
            <a:lvl8pPr lvl="7">
              <a:spcBef>
                <a:spcPts val="0"/>
              </a:spcBef>
              <a:spcAft>
                <a:spcPts val="0"/>
              </a:spcAft>
              <a:buClr>
                <a:schemeClr val="dk1"/>
              </a:buClr>
              <a:buSzPts val="2800"/>
              <a:buFont typeface="Passion One"/>
              <a:buNone/>
              <a:defRPr sz="2800" b="1">
                <a:solidFill>
                  <a:schemeClr val="dk1"/>
                </a:solidFill>
                <a:latin typeface="Passion One"/>
                <a:ea typeface="Passion One"/>
                <a:cs typeface="Passion One"/>
                <a:sym typeface="Passion One"/>
              </a:defRPr>
            </a:lvl8pPr>
            <a:lvl9pPr lvl="8">
              <a:spcBef>
                <a:spcPts val="0"/>
              </a:spcBef>
              <a:spcAft>
                <a:spcPts val="0"/>
              </a:spcAft>
              <a:buClr>
                <a:schemeClr val="dk1"/>
              </a:buClr>
              <a:buSzPts val="2800"/>
              <a:buFont typeface="Passion One"/>
              <a:buNone/>
              <a:defRPr sz="2800" b="1">
                <a:solidFill>
                  <a:schemeClr val="dk1"/>
                </a:solidFill>
                <a:latin typeface="Passion One"/>
                <a:ea typeface="Passion One"/>
                <a:cs typeface="Passion One"/>
                <a:sym typeface="Passion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0" tIns="0" rIns="0" bIns="0" anchor="t" anchorCtr="0">
            <a:noAutofit/>
          </a:bodyPr>
          <a:lstStyle>
            <a:lvl1pPr marL="457200" lvl="0" indent="-330200">
              <a:lnSpc>
                <a:spcPct val="100000"/>
              </a:lnSpc>
              <a:spcBef>
                <a:spcPts val="0"/>
              </a:spcBef>
              <a:spcAft>
                <a:spcPts val="0"/>
              </a:spcAft>
              <a:buClr>
                <a:schemeClr val="dk1"/>
              </a:buClr>
              <a:buSzPts val="1600"/>
              <a:buFont typeface="Zen Kaku Gothic New"/>
              <a:buChar char="●"/>
              <a:defRPr sz="1600">
                <a:solidFill>
                  <a:schemeClr val="dk1"/>
                </a:solidFill>
                <a:latin typeface="Zen Kaku Gothic New"/>
                <a:ea typeface="Zen Kaku Gothic New"/>
                <a:cs typeface="Zen Kaku Gothic New"/>
                <a:sym typeface="Zen Kaku Gothic New"/>
              </a:defRPr>
            </a:lvl1pPr>
            <a:lvl2pPr marL="914400" lvl="1" indent="-330200">
              <a:lnSpc>
                <a:spcPct val="115000"/>
              </a:lnSpc>
              <a:spcBef>
                <a:spcPts val="0"/>
              </a:spcBef>
              <a:spcAft>
                <a:spcPts val="0"/>
              </a:spcAft>
              <a:buClr>
                <a:schemeClr val="dk1"/>
              </a:buClr>
              <a:buSzPts val="1600"/>
              <a:buFont typeface="Zen Kaku Gothic New"/>
              <a:buChar char="○"/>
              <a:defRPr sz="1600">
                <a:solidFill>
                  <a:schemeClr val="dk1"/>
                </a:solidFill>
                <a:latin typeface="Zen Kaku Gothic New"/>
                <a:ea typeface="Zen Kaku Gothic New"/>
                <a:cs typeface="Zen Kaku Gothic New"/>
                <a:sym typeface="Zen Kaku Gothic New"/>
              </a:defRPr>
            </a:lvl2pPr>
            <a:lvl3pPr marL="1371600" lvl="2" indent="-330200">
              <a:lnSpc>
                <a:spcPct val="115000"/>
              </a:lnSpc>
              <a:spcBef>
                <a:spcPts val="0"/>
              </a:spcBef>
              <a:spcAft>
                <a:spcPts val="0"/>
              </a:spcAft>
              <a:buClr>
                <a:schemeClr val="dk1"/>
              </a:buClr>
              <a:buSzPts val="1600"/>
              <a:buFont typeface="Zen Kaku Gothic New"/>
              <a:buChar char="■"/>
              <a:defRPr sz="1600">
                <a:solidFill>
                  <a:schemeClr val="dk1"/>
                </a:solidFill>
                <a:latin typeface="Zen Kaku Gothic New"/>
                <a:ea typeface="Zen Kaku Gothic New"/>
                <a:cs typeface="Zen Kaku Gothic New"/>
                <a:sym typeface="Zen Kaku Gothic New"/>
              </a:defRPr>
            </a:lvl3pPr>
            <a:lvl4pPr marL="1828800" lvl="3" indent="-330200">
              <a:lnSpc>
                <a:spcPct val="115000"/>
              </a:lnSpc>
              <a:spcBef>
                <a:spcPts val="0"/>
              </a:spcBef>
              <a:spcAft>
                <a:spcPts val="0"/>
              </a:spcAft>
              <a:buClr>
                <a:schemeClr val="dk1"/>
              </a:buClr>
              <a:buSzPts val="1600"/>
              <a:buFont typeface="Zen Kaku Gothic New"/>
              <a:buChar char="●"/>
              <a:defRPr sz="1600">
                <a:solidFill>
                  <a:schemeClr val="dk1"/>
                </a:solidFill>
                <a:latin typeface="Zen Kaku Gothic New"/>
                <a:ea typeface="Zen Kaku Gothic New"/>
                <a:cs typeface="Zen Kaku Gothic New"/>
                <a:sym typeface="Zen Kaku Gothic New"/>
              </a:defRPr>
            </a:lvl4pPr>
            <a:lvl5pPr marL="2286000" lvl="4" indent="-330200">
              <a:lnSpc>
                <a:spcPct val="115000"/>
              </a:lnSpc>
              <a:spcBef>
                <a:spcPts val="0"/>
              </a:spcBef>
              <a:spcAft>
                <a:spcPts val="0"/>
              </a:spcAft>
              <a:buClr>
                <a:schemeClr val="dk1"/>
              </a:buClr>
              <a:buSzPts val="1600"/>
              <a:buFont typeface="Zen Kaku Gothic New"/>
              <a:buChar char="○"/>
              <a:defRPr sz="1600">
                <a:solidFill>
                  <a:schemeClr val="dk1"/>
                </a:solidFill>
                <a:latin typeface="Zen Kaku Gothic New"/>
                <a:ea typeface="Zen Kaku Gothic New"/>
                <a:cs typeface="Zen Kaku Gothic New"/>
                <a:sym typeface="Zen Kaku Gothic New"/>
              </a:defRPr>
            </a:lvl5pPr>
            <a:lvl6pPr marL="2743200" lvl="5" indent="-330200">
              <a:lnSpc>
                <a:spcPct val="115000"/>
              </a:lnSpc>
              <a:spcBef>
                <a:spcPts val="0"/>
              </a:spcBef>
              <a:spcAft>
                <a:spcPts val="0"/>
              </a:spcAft>
              <a:buClr>
                <a:schemeClr val="dk1"/>
              </a:buClr>
              <a:buSzPts val="1600"/>
              <a:buFont typeface="Zen Kaku Gothic New"/>
              <a:buChar char="■"/>
              <a:defRPr sz="1600">
                <a:solidFill>
                  <a:schemeClr val="dk1"/>
                </a:solidFill>
                <a:latin typeface="Zen Kaku Gothic New"/>
                <a:ea typeface="Zen Kaku Gothic New"/>
                <a:cs typeface="Zen Kaku Gothic New"/>
                <a:sym typeface="Zen Kaku Gothic New"/>
              </a:defRPr>
            </a:lvl6pPr>
            <a:lvl7pPr marL="3200400" lvl="6" indent="-330200">
              <a:lnSpc>
                <a:spcPct val="115000"/>
              </a:lnSpc>
              <a:spcBef>
                <a:spcPts val="0"/>
              </a:spcBef>
              <a:spcAft>
                <a:spcPts val="0"/>
              </a:spcAft>
              <a:buClr>
                <a:schemeClr val="dk1"/>
              </a:buClr>
              <a:buSzPts val="1600"/>
              <a:buFont typeface="Zen Kaku Gothic New"/>
              <a:buChar char="●"/>
              <a:defRPr sz="1600">
                <a:solidFill>
                  <a:schemeClr val="dk1"/>
                </a:solidFill>
                <a:latin typeface="Zen Kaku Gothic New"/>
                <a:ea typeface="Zen Kaku Gothic New"/>
                <a:cs typeface="Zen Kaku Gothic New"/>
                <a:sym typeface="Zen Kaku Gothic New"/>
              </a:defRPr>
            </a:lvl7pPr>
            <a:lvl8pPr marL="3657600" lvl="7" indent="-330200">
              <a:lnSpc>
                <a:spcPct val="115000"/>
              </a:lnSpc>
              <a:spcBef>
                <a:spcPts val="0"/>
              </a:spcBef>
              <a:spcAft>
                <a:spcPts val="0"/>
              </a:spcAft>
              <a:buClr>
                <a:schemeClr val="dk1"/>
              </a:buClr>
              <a:buSzPts val="1600"/>
              <a:buFont typeface="Zen Kaku Gothic New"/>
              <a:buChar char="○"/>
              <a:defRPr sz="1600">
                <a:solidFill>
                  <a:schemeClr val="dk1"/>
                </a:solidFill>
                <a:latin typeface="Zen Kaku Gothic New"/>
                <a:ea typeface="Zen Kaku Gothic New"/>
                <a:cs typeface="Zen Kaku Gothic New"/>
                <a:sym typeface="Zen Kaku Gothic New"/>
              </a:defRPr>
            </a:lvl8pPr>
            <a:lvl9pPr marL="4114800" lvl="8" indent="-330200">
              <a:lnSpc>
                <a:spcPct val="115000"/>
              </a:lnSpc>
              <a:spcBef>
                <a:spcPts val="0"/>
              </a:spcBef>
              <a:spcAft>
                <a:spcPts val="0"/>
              </a:spcAft>
              <a:buClr>
                <a:schemeClr val="dk1"/>
              </a:buClr>
              <a:buSzPts val="1600"/>
              <a:buFont typeface="Zen Kaku Gothic New"/>
              <a:buChar char="■"/>
              <a:defRPr sz="1600">
                <a:solidFill>
                  <a:schemeClr val="dk1"/>
                </a:solidFill>
                <a:latin typeface="Zen Kaku Gothic New"/>
                <a:ea typeface="Zen Kaku Gothic New"/>
                <a:cs typeface="Zen Kaku Gothic New"/>
                <a:sym typeface="Zen Kaku Gothic Ne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5" r:id="rId6"/>
    <p:sldLayoutId id="2147483659" r:id="rId7"/>
    <p:sldLayoutId id="2147483660" r:id="rId8"/>
    <p:sldLayoutId id="2147483662" r:id="rId9"/>
    <p:sldLayoutId id="2147483664" r:id="rId10"/>
    <p:sldLayoutId id="2147483665" r:id="rId11"/>
    <p:sldLayoutId id="2147483668" r:id="rId12"/>
    <p:sldLayoutId id="2147483673" r:id="rId13"/>
    <p:sldLayoutId id="2147483674" r:id="rId14"/>
    <p:sldLayoutId id="2147483679" r:id="rId15"/>
    <p:sldLayoutId id="2147483680" r:id="rId16"/>
    <p:sldLayoutId id="2147483681"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1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F77B9C-449F-CD4D-AA63-81310F9717D9}"/>
              </a:ext>
            </a:extLst>
          </p:cNvPr>
          <p:cNvSpPr>
            <a:spLocks noGrp="1"/>
          </p:cNvSpPr>
          <p:nvPr>
            <p:ph type="title"/>
          </p:nvPr>
        </p:nvSpPr>
        <p:spPr/>
        <p:txBody>
          <a:bodyPr/>
          <a:lstStyle/>
          <a:p>
            <a:r>
              <a:rPr lang="en-US" dirty="0"/>
              <a:t>KT-15p</a:t>
            </a:r>
          </a:p>
        </p:txBody>
      </p:sp>
      <p:sp>
        <p:nvSpPr>
          <p:cNvPr id="3" name="Content Placeholder 2">
            <a:extLst>
              <a:ext uri="{FF2B5EF4-FFF2-40B4-BE49-F238E27FC236}">
                <a16:creationId xmlns:a16="http://schemas.microsoft.com/office/drawing/2014/main" id="{5C9E22C3-5EE0-B137-C799-B6282291B2FB}"/>
              </a:ext>
            </a:extLst>
          </p:cNvPr>
          <p:cNvSpPr>
            <a:spLocks noGrp="1"/>
          </p:cNvSpPr>
          <p:nvPr>
            <p:ph idx="1"/>
          </p:nvPr>
        </p:nvSpPr>
        <p:spPr/>
        <p:txBody>
          <a:bodyPr>
            <a:normAutofit/>
          </a:bodyPr>
          <a:lstStyle/>
          <a:p>
            <a:pPr marL="127000" indent="0">
              <a:buNone/>
            </a:pPr>
            <a:r>
              <a:rPr lang="vi-VN" dirty="0"/>
              <a:t>Để quản lý hồ sơ học sinh của trường THPT, người ta cần quản lý những thông tin như</a:t>
            </a:r>
          </a:p>
          <a:p>
            <a:pPr marL="127000" indent="0">
              <a:buNone/>
            </a:pPr>
            <a:r>
              <a:rPr lang="vi-VN" dirty="0"/>
              <a:t>sau:</a:t>
            </a:r>
          </a:p>
          <a:p>
            <a:pPr marL="127000" indent="0">
              <a:buNone/>
            </a:pPr>
            <a:r>
              <a:rPr lang="vi-VN" dirty="0"/>
              <a:t>- Các thông tin về: lớp, khoá học, kỳ học, và các thông tin cá nhân của mỗi học sinh.</a:t>
            </a:r>
          </a:p>
          <a:p>
            <a:pPr marL="127000" indent="0">
              <a:buNone/>
            </a:pPr>
            <a:r>
              <a:rPr lang="vi-VN" dirty="0"/>
              <a:t>- Với mỗi học sinh, các thông tin cá nhân cần quản lý gồm có: Họ và tên, ngày sinh, quê</a:t>
            </a:r>
          </a:p>
          <a:p>
            <a:pPr marL="127000" indent="0">
              <a:buNone/>
            </a:pPr>
            <a:r>
              <a:rPr lang="vi-VN" dirty="0"/>
              <a:t>quán.</a:t>
            </a:r>
          </a:p>
          <a:p>
            <a:pPr marL="127000" indent="0">
              <a:buNone/>
            </a:pPr>
            <a:r>
              <a:rPr lang="vi-VN" dirty="0"/>
              <a:t>1. Hãy xây dựng lớp </a:t>
            </a:r>
            <a:r>
              <a:rPr lang="en-US" dirty="0"/>
              <a:t>School</a:t>
            </a:r>
            <a:r>
              <a:rPr lang="vi-VN" dirty="0"/>
              <a:t> để quản lý các thông tin cá nhân của mỗi học sinh.</a:t>
            </a:r>
            <a:endParaRPr lang="en-US" dirty="0"/>
          </a:p>
          <a:p>
            <a:pPr marL="127000" indent="0">
              <a:buNone/>
            </a:pPr>
            <a:r>
              <a:rPr lang="en-US" dirty="0"/>
              <a:t>2. </a:t>
            </a:r>
            <a:r>
              <a:rPr lang="vi-VN" dirty="0"/>
              <a:t>Cài đặt chương trình thực hiện các công việc sau:</a:t>
            </a:r>
          </a:p>
          <a:p>
            <a:pPr marL="127000" indent="0">
              <a:buNone/>
            </a:pPr>
            <a:r>
              <a:rPr lang="vi-VN" dirty="0"/>
              <a:t>- Nhập vào một danh sách gồm n học sinh ( n- nhập từ bàn phím)</a:t>
            </a:r>
          </a:p>
          <a:p>
            <a:pPr marL="127000" indent="0">
              <a:buNone/>
            </a:pPr>
            <a:r>
              <a:rPr lang="vi-VN" dirty="0"/>
              <a:t>- Hiển thị ra màn hình tất cả những học sinh sinh năm 1985 và quê ở Thái Nguyên</a:t>
            </a:r>
          </a:p>
          <a:p>
            <a:pPr marL="127000" indent="0">
              <a:buNone/>
            </a:pPr>
            <a:r>
              <a:rPr lang="vi-VN" dirty="0"/>
              <a:t>- Hiển thị ra màn hình tất cả những học sinh của lớp 10A1</a:t>
            </a:r>
            <a:endParaRPr lang="en-US" dirty="0"/>
          </a:p>
          <a:p>
            <a:pPr marL="127000" indent="0">
              <a:buNone/>
            </a:pPr>
            <a:endParaRPr lang="en-US" dirty="0"/>
          </a:p>
        </p:txBody>
      </p:sp>
    </p:spTree>
    <p:extLst>
      <p:ext uri="{BB962C8B-B14F-4D97-AF65-F5344CB8AC3E}">
        <p14:creationId xmlns:p14="http://schemas.microsoft.com/office/powerpoint/2010/main" val="12802564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5"/>
          <p:cNvSpPr/>
          <p:nvPr/>
        </p:nvSpPr>
        <p:spPr>
          <a:xfrm>
            <a:off x="3810294" y="1405851"/>
            <a:ext cx="1653900" cy="930000"/>
          </a:xfrm>
          <a:prstGeom prst="ellipse">
            <a:avLst/>
          </a:prstGeom>
          <a:solidFill>
            <a:srgbClr val="BF7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txBox="1">
            <a:spLocks noGrp="1"/>
          </p:cNvSpPr>
          <p:nvPr>
            <p:ph type="title"/>
          </p:nvPr>
        </p:nvSpPr>
        <p:spPr>
          <a:xfrm>
            <a:off x="1756194" y="2652251"/>
            <a:ext cx="5762100" cy="520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Iterator</a:t>
            </a:r>
            <a:endParaRPr dirty="0"/>
          </a:p>
        </p:txBody>
      </p:sp>
      <p:sp>
        <p:nvSpPr>
          <p:cNvPr id="322" name="Google Shape;322;p35"/>
          <p:cNvSpPr txBox="1">
            <a:spLocks noGrp="1"/>
          </p:cNvSpPr>
          <p:nvPr>
            <p:ph type="title" idx="2"/>
          </p:nvPr>
        </p:nvSpPr>
        <p:spPr>
          <a:xfrm>
            <a:off x="4187694" y="1513701"/>
            <a:ext cx="899100" cy="6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02</a:t>
            </a:r>
            <a:endParaRPr dirty="0"/>
          </a:p>
        </p:txBody>
      </p:sp>
      <p:sp>
        <p:nvSpPr>
          <p:cNvPr id="324" name="Google Shape;324;p35"/>
          <p:cNvSpPr/>
          <p:nvPr/>
        </p:nvSpPr>
        <p:spPr>
          <a:xfrm>
            <a:off x="5269771" y="1513701"/>
            <a:ext cx="229551" cy="273877"/>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a:off x="3555324" y="1003827"/>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a:off x="6947966" y="2007267"/>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a:off x="7517554" y="124341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5"/>
          <p:cNvSpPr/>
          <p:nvPr/>
        </p:nvSpPr>
        <p:spPr>
          <a:xfrm>
            <a:off x="1121453" y="1189107"/>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a:off x="2299726" y="1597073"/>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a:off x="1344363" y="1904269"/>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a:off x="5086788" y="549519"/>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5"/>
          <p:cNvSpPr/>
          <p:nvPr/>
        </p:nvSpPr>
        <p:spPr>
          <a:xfrm>
            <a:off x="6394566" y="792882"/>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a:off x="5855826" y="1371787"/>
            <a:ext cx="90600" cy="107163"/>
          </a:xfrm>
          <a:custGeom>
            <a:avLst/>
            <a:gdLst/>
            <a:ahLst/>
            <a:cxnLst/>
            <a:rect l="l" t="t" r="r" b="b"/>
            <a:pathLst>
              <a:path w="3282" h="3882" extrusionOk="0">
                <a:moveTo>
                  <a:pt x="1655" y="1"/>
                </a:moveTo>
                <a:lnTo>
                  <a:pt x="1028" y="1285"/>
                </a:lnTo>
                <a:lnTo>
                  <a:pt x="0" y="1912"/>
                </a:lnTo>
                <a:lnTo>
                  <a:pt x="1028" y="2569"/>
                </a:lnTo>
                <a:lnTo>
                  <a:pt x="1655" y="3881"/>
                </a:lnTo>
                <a:lnTo>
                  <a:pt x="2226" y="2569"/>
                </a:lnTo>
                <a:lnTo>
                  <a:pt x="3282" y="1912"/>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4416833" y="2269695"/>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a:off x="2999407" y="2108023"/>
            <a:ext cx="90600" cy="107163"/>
          </a:xfrm>
          <a:custGeom>
            <a:avLst/>
            <a:gdLst/>
            <a:ahLst/>
            <a:cxnLst/>
            <a:rect l="l" t="t" r="r" b="b"/>
            <a:pathLst>
              <a:path w="3282" h="3882" extrusionOk="0">
                <a:moveTo>
                  <a:pt x="1655" y="1"/>
                </a:moveTo>
                <a:lnTo>
                  <a:pt x="1085" y="1285"/>
                </a:lnTo>
                <a:lnTo>
                  <a:pt x="1" y="1941"/>
                </a:lnTo>
                <a:lnTo>
                  <a:pt x="1085" y="2597"/>
                </a:lnTo>
                <a:lnTo>
                  <a:pt x="1655" y="3881"/>
                </a:lnTo>
                <a:lnTo>
                  <a:pt x="2226" y="2597"/>
                </a:lnTo>
                <a:lnTo>
                  <a:pt x="3282" y="1941"/>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5879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47"/>
          <p:cNvSpPr txBox="1">
            <a:spLocks noGrp="1"/>
          </p:cNvSpPr>
          <p:nvPr>
            <p:ph type="title"/>
          </p:nvPr>
        </p:nvSpPr>
        <p:spPr>
          <a:xfrm>
            <a:off x="1814250" y="3139075"/>
            <a:ext cx="5513700" cy="438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Iterator</a:t>
            </a:r>
            <a:endParaRPr dirty="0"/>
          </a:p>
        </p:txBody>
      </p:sp>
      <p:sp>
        <p:nvSpPr>
          <p:cNvPr id="884" name="Google Shape;884;p47"/>
          <p:cNvSpPr txBox="1">
            <a:spLocks noGrp="1"/>
          </p:cNvSpPr>
          <p:nvPr>
            <p:ph type="subTitle" idx="1"/>
          </p:nvPr>
        </p:nvSpPr>
        <p:spPr>
          <a:xfrm>
            <a:off x="1814250" y="3821075"/>
            <a:ext cx="5586124" cy="787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vi-VN" b="1" i="0" dirty="0">
                <a:solidFill>
                  <a:srgbClr val="24292F"/>
                </a:solidFill>
                <a:effectLst/>
                <a:latin typeface="Open Sans" panose="020B0606030504020204" pitchFamily="34" charset="0"/>
              </a:rPr>
              <a:t>Iterator</a:t>
            </a:r>
            <a:r>
              <a:rPr lang="vi-VN" b="0" i="0" dirty="0">
                <a:solidFill>
                  <a:srgbClr val="24292F"/>
                </a:solidFill>
                <a:effectLst/>
                <a:latin typeface="Open Sans" panose="020B0606030504020204" pitchFamily="34" charset="0"/>
              </a:rPr>
              <a:t> là một </a:t>
            </a:r>
            <a:r>
              <a:rPr lang="vi-VN" b="1" i="0" dirty="0">
                <a:solidFill>
                  <a:srgbClr val="24292F"/>
                </a:solidFill>
                <a:effectLst/>
                <a:latin typeface="Open Sans" panose="020B0606030504020204" pitchFamily="34" charset="0"/>
              </a:rPr>
              <a:t>Interface</a:t>
            </a:r>
            <a:r>
              <a:rPr lang="vi-VN" b="0" i="0" dirty="0">
                <a:solidFill>
                  <a:srgbClr val="24292F"/>
                </a:solidFill>
                <a:effectLst/>
                <a:latin typeface="Open Sans" panose="020B0606030504020204" pitchFamily="34" charset="0"/>
              </a:rPr>
              <a:t> cung cấp một số các phương thức để duyệt (lặp) qua các phần tử của bất kỳ tập hợp nào</a:t>
            </a:r>
            <a:endParaRPr dirty="0"/>
          </a:p>
        </p:txBody>
      </p:sp>
      <p:sp>
        <p:nvSpPr>
          <p:cNvPr id="885" name="Google Shape;885;p47"/>
          <p:cNvSpPr/>
          <p:nvPr/>
        </p:nvSpPr>
        <p:spPr>
          <a:xfrm>
            <a:off x="2875588" y="619025"/>
            <a:ext cx="3031669" cy="2129687"/>
          </a:xfrm>
          <a:custGeom>
            <a:avLst/>
            <a:gdLst/>
            <a:ahLst/>
            <a:cxnLst/>
            <a:rect l="l" t="t" r="r" b="b"/>
            <a:pathLst>
              <a:path w="143681" h="100945" extrusionOk="0">
                <a:moveTo>
                  <a:pt x="4864" y="1"/>
                </a:moveTo>
                <a:cubicBezTo>
                  <a:pt x="2159" y="1"/>
                  <a:pt x="0" y="2159"/>
                  <a:pt x="0" y="4864"/>
                </a:cubicBezTo>
                <a:lnTo>
                  <a:pt x="0" y="79607"/>
                </a:lnTo>
                <a:cubicBezTo>
                  <a:pt x="0" y="82312"/>
                  <a:pt x="2159" y="84470"/>
                  <a:pt x="4864" y="84470"/>
                </a:cubicBezTo>
                <a:lnTo>
                  <a:pt x="58299" y="84470"/>
                </a:lnTo>
                <a:lnTo>
                  <a:pt x="57783" y="86810"/>
                </a:lnTo>
                <a:lnTo>
                  <a:pt x="55685" y="95929"/>
                </a:lnTo>
                <a:lnTo>
                  <a:pt x="46141" y="95929"/>
                </a:lnTo>
                <a:cubicBezTo>
                  <a:pt x="45077" y="95929"/>
                  <a:pt x="44226" y="96811"/>
                  <a:pt x="44226" y="97874"/>
                </a:cubicBezTo>
                <a:lnTo>
                  <a:pt x="44226" y="99029"/>
                </a:lnTo>
                <a:cubicBezTo>
                  <a:pt x="44226" y="100093"/>
                  <a:pt x="45077" y="100944"/>
                  <a:pt x="46141" y="100944"/>
                </a:cubicBezTo>
                <a:lnTo>
                  <a:pt x="100458" y="100944"/>
                </a:lnTo>
                <a:cubicBezTo>
                  <a:pt x="101522" y="100944"/>
                  <a:pt x="102404" y="100093"/>
                  <a:pt x="102404" y="99029"/>
                </a:cubicBezTo>
                <a:lnTo>
                  <a:pt x="102404" y="97874"/>
                </a:lnTo>
                <a:cubicBezTo>
                  <a:pt x="102404" y="96811"/>
                  <a:pt x="101522" y="95929"/>
                  <a:pt x="100458" y="95929"/>
                </a:cubicBezTo>
                <a:lnTo>
                  <a:pt x="90914" y="95929"/>
                </a:lnTo>
                <a:lnTo>
                  <a:pt x="88817" y="86810"/>
                </a:lnTo>
                <a:lnTo>
                  <a:pt x="88300" y="84470"/>
                </a:lnTo>
                <a:lnTo>
                  <a:pt x="138818" y="84470"/>
                </a:lnTo>
                <a:cubicBezTo>
                  <a:pt x="141523" y="84470"/>
                  <a:pt x="143681" y="82312"/>
                  <a:pt x="143681" y="79607"/>
                </a:cubicBezTo>
                <a:lnTo>
                  <a:pt x="143681" y="4894"/>
                </a:lnTo>
                <a:cubicBezTo>
                  <a:pt x="143681" y="2220"/>
                  <a:pt x="141492" y="1"/>
                  <a:pt x="138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6182708" y="561895"/>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a:off x="6094482" y="936798"/>
            <a:ext cx="90600" cy="107163"/>
          </a:xfrm>
          <a:custGeom>
            <a:avLst/>
            <a:gdLst/>
            <a:ahLst/>
            <a:cxnLst/>
            <a:rect l="l" t="t" r="r" b="b"/>
            <a:pathLst>
              <a:path w="3282" h="3882" extrusionOk="0">
                <a:moveTo>
                  <a:pt x="1655" y="1"/>
                </a:moveTo>
                <a:lnTo>
                  <a:pt x="1085" y="1285"/>
                </a:lnTo>
                <a:lnTo>
                  <a:pt x="1" y="1941"/>
                </a:lnTo>
                <a:lnTo>
                  <a:pt x="1085" y="2597"/>
                </a:lnTo>
                <a:lnTo>
                  <a:pt x="1655" y="3881"/>
                </a:lnTo>
                <a:lnTo>
                  <a:pt x="2226" y="2597"/>
                </a:lnTo>
                <a:lnTo>
                  <a:pt x="3282" y="1941"/>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2393049" y="2262652"/>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1678604" y="146431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713228" y="2453994"/>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1529126" y="2369823"/>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2166263" y="2949244"/>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flipH="1">
            <a:off x="6535678" y="2277190"/>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flipH="1">
            <a:off x="7142988" y="1478851"/>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flipH="1">
            <a:off x="8108364" y="2468532"/>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7"/>
          <p:cNvSpPr/>
          <p:nvPr/>
        </p:nvSpPr>
        <p:spPr>
          <a:xfrm flipH="1">
            <a:off x="7400374" y="2384360"/>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7"/>
          <p:cNvSpPr/>
          <p:nvPr/>
        </p:nvSpPr>
        <p:spPr>
          <a:xfrm flipH="1">
            <a:off x="6693147" y="2963782"/>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descr="Java Iterator vs ForEach - Arquitectura Java">
            <a:extLst>
              <a:ext uri="{FF2B5EF4-FFF2-40B4-BE49-F238E27FC236}">
                <a16:creationId xmlns:a16="http://schemas.microsoft.com/office/drawing/2014/main" id="{1F5CB140-EE9C-7070-2C08-2109BC28B0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1956" y="700087"/>
            <a:ext cx="2878931" cy="15771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3"/>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Functions Of Iterator</a:t>
            </a:r>
            <a:endParaRPr dirty="0"/>
          </a:p>
        </p:txBody>
      </p:sp>
      <p:graphicFrame>
        <p:nvGraphicFramePr>
          <p:cNvPr id="282" name="Google Shape;282;p33"/>
          <p:cNvGraphicFramePr/>
          <p:nvPr>
            <p:extLst>
              <p:ext uri="{D42A27DB-BD31-4B8C-83A1-F6EECF244321}">
                <p14:modId xmlns:p14="http://schemas.microsoft.com/office/powerpoint/2010/main" val="3806290514"/>
              </p:ext>
            </p:extLst>
          </p:nvPr>
        </p:nvGraphicFramePr>
        <p:xfrm>
          <a:off x="720000" y="1912696"/>
          <a:ext cx="7704000" cy="1952862"/>
        </p:xfrm>
        <a:graphic>
          <a:graphicData uri="http://schemas.openxmlformats.org/drawingml/2006/table">
            <a:tbl>
              <a:tblPr>
                <a:noFill/>
                <a:tableStyleId>{D241DD31-F88D-4DED-A734-1A7FD6C25285}</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641166">
                <a:tc>
                  <a:txBody>
                    <a:bodyPr/>
                    <a:lstStyle/>
                    <a:p>
                      <a:r>
                        <a:rPr lang="en-US" sz="1600" b="1" dirty="0" err="1">
                          <a:solidFill>
                            <a:schemeClr val="accent3">
                              <a:lumMod val="50000"/>
                            </a:schemeClr>
                          </a:solidFill>
                          <a:latin typeface="Bahnschrift SemiBold SemiConden" panose="020B0502040204020203" pitchFamily="34" charset="0"/>
                        </a:rPr>
                        <a:t>hasNext</a:t>
                      </a:r>
                      <a:r>
                        <a:rPr lang="en-US" sz="1600" b="1" dirty="0">
                          <a:solidFill>
                            <a:schemeClr val="accent3">
                              <a:lumMod val="50000"/>
                            </a:schemeClr>
                          </a:solidFill>
                          <a:latin typeface="Bahnschrift SemiBold SemiConden" panose="020B0502040204020203" pitchFamily="34" charset="0"/>
                        </a:rPr>
                        <a:t>()</a:t>
                      </a:r>
                    </a:p>
                  </a:txBody>
                  <a:tcPr marL="91425" marR="91425" marT="91425" marB="91425" anchor="ctr">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tc>
                  <a:txBody>
                    <a:bodyPr/>
                    <a:lstStyle/>
                    <a:p>
                      <a:r>
                        <a:rPr lang="en-US" sz="1600" b="0" kern="1200" dirty="0" err="1">
                          <a:solidFill>
                            <a:schemeClr val="dk1"/>
                          </a:solidFill>
                          <a:effectLst/>
                          <a:latin typeface="Bahnschrift SemiBold SemiConden" panose="020B0502040204020203" pitchFamily="34" charset="0"/>
                        </a:rPr>
                        <a:t>Trả</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về</a:t>
                      </a:r>
                      <a:r>
                        <a:rPr lang="en-US" sz="1600" b="0" kern="1200" dirty="0">
                          <a:solidFill>
                            <a:schemeClr val="dk1"/>
                          </a:solidFill>
                          <a:effectLst/>
                          <a:latin typeface="Bahnschrift SemiBold SemiConden" panose="020B0502040204020203" pitchFamily="34" charset="0"/>
                        </a:rPr>
                        <a:t> true </a:t>
                      </a:r>
                      <a:r>
                        <a:rPr lang="en-US" sz="1600" b="0" kern="1200" dirty="0" err="1">
                          <a:solidFill>
                            <a:schemeClr val="dk1"/>
                          </a:solidFill>
                          <a:effectLst/>
                          <a:latin typeface="Bahnschrift SemiBold SemiConden" panose="020B0502040204020203" pitchFamily="34" charset="0"/>
                        </a:rPr>
                        <a:t>nếu</a:t>
                      </a:r>
                      <a:r>
                        <a:rPr lang="en-US" sz="1600" b="0" kern="1200" dirty="0">
                          <a:solidFill>
                            <a:schemeClr val="dk1"/>
                          </a:solidFill>
                          <a:effectLst/>
                          <a:latin typeface="Bahnschrift SemiBold SemiConden" panose="020B0502040204020203" pitchFamily="34" charset="0"/>
                        </a:rPr>
                        <a:t> iterator </a:t>
                      </a:r>
                      <a:r>
                        <a:rPr lang="en-US" sz="1600" b="0" kern="1200" dirty="0" err="1">
                          <a:solidFill>
                            <a:schemeClr val="dk1"/>
                          </a:solidFill>
                          <a:effectLst/>
                          <a:latin typeface="Bahnschrift SemiBold SemiConden" panose="020B0502040204020203" pitchFamily="34" charset="0"/>
                        </a:rPr>
                        <a:t>còn</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phần</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tử</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kế</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tiếp</a:t>
                      </a:r>
                      <a:endParaRPr lang="en-US" sz="1600" dirty="0">
                        <a:latin typeface="Bahnschrift SemiBold SemiConden" panose="020B0502040204020203" pitchFamily="34" charset="0"/>
                      </a:endParaRPr>
                    </a:p>
                  </a:txBody>
                  <a:tcPr marL="91425" marR="91425" marT="91425" marB="91425">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extLst>
                  <a:ext uri="{0D108BD9-81ED-4DB2-BD59-A6C34878D82A}">
                    <a16:rowId xmlns:a16="http://schemas.microsoft.com/office/drawing/2014/main" val="10000"/>
                  </a:ext>
                </a:extLst>
              </a:tr>
              <a:tr h="641166">
                <a:tc>
                  <a:txBody>
                    <a:bodyPr/>
                    <a:lstStyle/>
                    <a:p>
                      <a:r>
                        <a:rPr lang="en-US" sz="1600" b="1" kern="1200" dirty="0">
                          <a:solidFill>
                            <a:schemeClr val="accent3">
                              <a:lumMod val="50000"/>
                            </a:schemeClr>
                          </a:solidFill>
                          <a:effectLst/>
                          <a:latin typeface="Bahnschrift SemiBold SemiConden" panose="020B0502040204020203" pitchFamily="34" charset="0"/>
                        </a:rPr>
                        <a:t>next()</a:t>
                      </a:r>
                      <a:endParaRPr lang="en-US" sz="1600" b="1" dirty="0">
                        <a:solidFill>
                          <a:schemeClr val="accent3">
                            <a:lumMod val="50000"/>
                          </a:schemeClr>
                        </a:solidFill>
                        <a:latin typeface="Bahnschrift SemiBold SemiConden" panose="020B0502040204020203" pitchFamily="34" charset="0"/>
                      </a:endParaRPr>
                    </a:p>
                  </a:txBody>
                  <a:tcPr marL="91425" marR="91425" marT="91425" marB="91425" anchor="ctr">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tc>
                  <a:txBody>
                    <a:bodyPr/>
                    <a:lstStyle/>
                    <a:p>
                      <a:r>
                        <a:rPr lang="en-US" sz="1600" b="0" kern="1200" dirty="0" err="1">
                          <a:solidFill>
                            <a:schemeClr val="dk1"/>
                          </a:solidFill>
                          <a:effectLst/>
                          <a:latin typeface="Bahnschrift SemiBold SemiConden" panose="020B0502040204020203" pitchFamily="34" charset="0"/>
                        </a:rPr>
                        <a:t>Trả</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về</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phần</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tử</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hiện</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tại</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và</a:t>
                      </a:r>
                      <a:r>
                        <a:rPr lang="en-US" sz="1600" b="0" kern="1200" dirty="0">
                          <a:solidFill>
                            <a:schemeClr val="dk1"/>
                          </a:solidFill>
                          <a:effectLst/>
                          <a:latin typeface="Bahnschrift SemiBold SemiConden" panose="020B0502040204020203" pitchFamily="34" charset="0"/>
                        </a:rPr>
                        <a:t> di </a:t>
                      </a:r>
                      <a:r>
                        <a:rPr lang="en-US" sz="1600" b="0" kern="1200" dirty="0" err="1">
                          <a:solidFill>
                            <a:schemeClr val="dk1"/>
                          </a:solidFill>
                          <a:effectLst/>
                          <a:latin typeface="Bahnschrift SemiBold SemiConden" panose="020B0502040204020203" pitchFamily="34" charset="0"/>
                        </a:rPr>
                        <a:t>chuyển</a:t>
                      </a:r>
                      <a:r>
                        <a:rPr lang="en-US" sz="1600" b="0" kern="1200" dirty="0">
                          <a:solidFill>
                            <a:schemeClr val="dk1"/>
                          </a:solidFill>
                          <a:effectLst/>
                          <a:latin typeface="Bahnschrift SemiBold SemiConden" panose="020B0502040204020203" pitchFamily="34" charset="0"/>
                        </a:rPr>
                        <a:t> con </a:t>
                      </a:r>
                      <a:r>
                        <a:rPr lang="en-US" sz="1600" b="0" kern="1200" dirty="0" err="1">
                          <a:solidFill>
                            <a:schemeClr val="dk1"/>
                          </a:solidFill>
                          <a:effectLst/>
                          <a:latin typeface="Bahnschrift SemiBold SemiConden" panose="020B0502040204020203" pitchFamily="34" charset="0"/>
                        </a:rPr>
                        <a:t>trỏ</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trỏ</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tới</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phần</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tử</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tiếp</a:t>
                      </a:r>
                      <a:r>
                        <a:rPr lang="en-US" sz="1600" b="0" kern="1200" dirty="0">
                          <a:solidFill>
                            <a:schemeClr val="dk1"/>
                          </a:solidFill>
                          <a:effectLst/>
                          <a:latin typeface="Bahnschrift SemiBold SemiConden" panose="020B0502040204020203" pitchFamily="34" charset="0"/>
                        </a:rPr>
                        <a:t> </a:t>
                      </a:r>
                      <a:r>
                        <a:rPr lang="en-US" sz="1600" b="0" kern="1200" dirty="0" err="1">
                          <a:solidFill>
                            <a:schemeClr val="dk1"/>
                          </a:solidFill>
                          <a:effectLst/>
                          <a:latin typeface="Bahnschrift SemiBold SemiConden" panose="020B0502040204020203" pitchFamily="34" charset="0"/>
                        </a:rPr>
                        <a:t>theo.</a:t>
                      </a:r>
                      <a:endParaRPr lang="en-US" sz="1600" dirty="0">
                        <a:latin typeface="Bahnschrift SemiBold SemiConden" panose="020B0502040204020203" pitchFamily="34" charset="0"/>
                      </a:endParaRPr>
                    </a:p>
                  </a:txBody>
                  <a:tcPr marL="91425" marR="91425" marT="91425" marB="91425">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641166">
                <a:tc>
                  <a:txBody>
                    <a:bodyPr/>
                    <a:lstStyle/>
                    <a:p>
                      <a:r>
                        <a:rPr lang="en-US" sz="1600" b="1" kern="1200" dirty="0">
                          <a:solidFill>
                            <a:schemeClr val="accent3">
                              <a:lumMod val="50000"/>
                            </a:schemeClr>
                          </a:solidFill>
                          <a:effectLst/>
                          <a:latin typeface="Bahnschrift SemiBold SemiConden" panose="020B0502040204020203" pitchFamily="34" charset="0"/>
                        </a:rPr>
                        <a:t>remove()</a:t>
                      </a:r>
                      <a:endParaRPr lang="en-US" sz="1600" b="1" dirty="0">
                        <a:solidFill>
                          <a:schemeClr val="accent3">
                            <a:lumMod val="50000"/>
                          </a:schemeClr>
                        </a:solidFill>
                        <a:latin typeface="Bahnschrift SemiBold SemiConden" panose="020B0502040204020203" pitchFamily="34" charset="0"/>
                      </a:endParaRPr>
                    </a:p>
                  </a:txBody>
                  <a:tcPr marL="91425" marR="91425" marT="91425" marB="91425" anchor="ctr">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tc>
                  <a:txBody>
                    <a:bodyPr/>
                    <a:lstStyle/>
                    <a:p>
                      <a:r>
                        <a:rPr lang="en-US" sz="1600" b="0" kern="1200" dirty="0">
                          <a:solidFill>
                            <a:schemeClr val="dk1"/>
                          </a:solidFill>
                          <a:effectLst/>
                          <a:latin typeface="Bahnschrift SemiBold SemiConden" panose="020B0502040204020203" pitchFamily="34" charset="0"/>
                        </a:rPr>
                        <a:t>L</a:t>
                      </a:r>
                      <a:r>
                        <a:rPr lang="vi-VN" sz="1600" b="0" kern="1200" dirty="0">
                          <a:solidFill>
                            <a:schemeClr val="dk1"/>
                          </a:solidFill>
                          <a:effectLst/>
                          <a:latin typeface="Bahnschrift SemiBold SemiConden" panose="020B0502040204020203" pitchFamily="34" charset="0"/>
                        </a:rPr>
                        <a:t>oại bỏ phần tử </a:t>
                      </a:r>
                      <a:r>
                        <a:rPr lang="en-US" sz="1600" b="0" kern="1200" dirty="0">
                          <a:solidFill>
                            <a:schemeClr val="dk1"/>
                          </a:solidFill>
                          <a:effectLst/>
                          <a:latin typeface="Bahnschrift SemiBold SemiConden" panose="020B0502040204020203" pitchFamily="34" charset="0"/>
                        </a:rPr>
                        <a:t>(</a:t>
                      </a:r>
                      <a:r>
                        <a:rPr lang="vi-VN" sz="1600" b="0" kern="1200" dirty="0">
                          <a:solidFill>
                            <a:schemeClr val="dk1"/>
                          </a:solidFill>
                          <a:effectLst/>
                          <a:latin typeface="Bahnschrift SemiBold SemiConden" panose="020B0502040204020203" pitchFamily="34" charset="0"/>
                        </a:rPr>
                        <a:t>hiếm khi được sử dụng</a:t>
                      </a:r>
                      <a:r>
                        <a:rPr lang="en-US" sz="1600" b="0" kern="1200" dirty="0">
                          <a:solidFill>
                            <a:schemeClr val="dk1"/>
                          </a:solidFill>
                          <a:effectLst/>
                          <a:latin typeface="Bahnschrift SemiBold SemiConden" panose="020B0502040204020203" pitchFamily="34" charset="0"/>
                        </a:rPr>
                        <a:t>)</a:t>
                      </a:r>
                      <a:r>
                        <a:rPr lang="vi-VN" sz="1600" b="0" kern="1200" dirty="0">
                          <a:solidFill>
                            <a:schemeClr val="dk1"/>
                          </a:solidFill>
                          <a:effectLst/>
                          <a:latin typeface="Bahnschrift SemiBold SemiConden" panose="020B0502040204020203" pitchFamily="34" charset="0"/>
                        </a:rPr>
                        <a:t>.</a:t>
                      </a:r>
                      <a:endParaRPr lang="en-US" sz="1600" dirty="0">
                        <a:latin typeface="Bahnschrift SemiBold SemiConden" panose="020B0502040204020203" pitchFamily="34" charset="0"/>
                      </a:endParaRPr>
                    </a:p>
                  </a:txBody>
                  <a:tcPr marL="91425" marR="91425" marT="91425" marB="91425">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285" name="Google Shape;285;p33"/>
          <p:cNvSpPr/>
          <p:nvPr/>
        </p:nvSpPr>
        <p:spPr>
          <a:xfrm>
            <a:off x="8555366" y="2066679"/>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3"/>
          <p:cNvSpPr/>
          <p:nvPr/>
        </p:nvSpPr>
        <p:spPr>
          <a:xfrm>
            <a:off x="8164179" y="96346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a:off x="8555363" y="531769"/>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p:nvPr/>
        </p:nvSpPr>
        <p:spPr>
          <a:xfrm>
            <a:off x="8625441" y="1335907"/>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15343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A41273E8-7938-B01E-FF79-95E7F69AD7CE}"/>
              </a:ext>
            </a:extLst>
          </p:cNvPr>
          <p:cNvSpPr>
            <a:spLocks noGrp="1"/>
          </p:cNvSpPr>
          <p:nvPr>
            <p:ph type="title"/>
          </p:nvPr>
        </p:nvSpPr>
        <p:spPr>
          <a:xfrm>
            <a:off x="713250" y="192590"/>
            <a:ext cx="7717500" cy="572700"/>
          </a:xfrm>
        </p:spPr>
        <p:txBody>
          <a:bodyPr/>
          <a:lstStyle/>
          <a:p>
            <a:r>
              <a:rPr lang="en-US" sz="3200" dirty="0"/>
              <a:t>Iterator – Example</a:t>
            </a:r>
          </a:p>
        </p:txBody>
      </p:sp>
      <p:sp>
        <p:nvSpPr>
          <p:cNvPr id="15" name="Subtitle 14">
            <a:extLst>
              <a:ext uri="{FF2B5EF4-FFF2-40B4-BE49-F238E27FC236}">
                <a16:creationId xmlns:a16="http://schemas.microsoft.com/office/drawing/2014/main" id="{167423A9-EFAA-73D8-B992-9A8E96D8409B}"/>
              </a:ext>
            </a:extLst>
          </p:cNvPr>
          <p:cNvSpPr>
            <a:spLocks noGrp="1"/>
          </p:cNvSpPr>
          <p:nvPr>
            <p:ph type="subTitle" idx="2"/>
          </p:nvPr>
        </p:nvSpPr>
        <p:spPr>
          <a:xfrm>
            <a:off x="713224" y="1114425"/>
            <a:ext cx="3465869" cy="2089515"/>
          </a:xfrm>
        </p:spPr>
        <p:txBody>
          <a:bodyPr/>
          <a:lstStyle/>
          <a:p>
            <a:pPr algn="l"/>
            <a:r>
              <a:rPr lang="en-US" sz="1400" b="1" dirty="0">
                <a:solidFill>
                  <a:srgbClr val="444444"/>
                </a:solidFill>
                <a:latin typeface="BlinkMacSystemFont"/>
              </a:rPr>
              <a:t>public</a:t>
            </a:r>
            <a:r>
              <a:rPr lang="en-US" sz="1400" dirty="0">
                <a:solidFill>
                  <a:srgbClr val="444444"/>
                </a:solidFill>
                <a:latin typeface="BlinkMacSystemFont"/>
              </a:rPr>
              <a:t> </a:t>
            </a:r>
            <a:r>
              <a:rPr lang="en-US" sz="1400" b="1" dirty="0">
                <a:solidFill>
                  <a:srgbClr val="444444"/>
                </a:solidFill>
                <a:latin typeface="BlinkMacSystemFont"/>
              </a:rPr>
              <a:t>static</a:t>
            </a:r>
            <a:r>
              <a:rPr lang="en-US" sz="1400" dirty="0">
                <a:solidFill>
                  <a:srgbClr val="444444"/>
                </a:solidFill>
                <a:latin typeface="BlinkMacSystemFont"/>
              </a:rPr>
              <a:t> </a:t>
            </a:r>
            <a:r>
              <a:rPr lang="en-US" sz="1400" b="1" dirty="0">
                <a:solidFill>
                  <a:srgbClr val="444444"/>
                </a:solidFill>
                <a:latin typeface="BlinkMacSystemFont"/>
              </a:rPr>
              <a:t>void</a:t>
            </a:r>
            <a:r>
              <a:rPr lang="en-US" sz="1400" dirty="0">
                <a:solidFill>
                  <a:srgbClr val="444444"/>
                </a:solidFill>
                <a:latin typeface="BlinkMacSystemFont"/>
              </a:rPr>
              <a:t> </a:t>
            </a:r>
            <a:r>
              <a:rPr lang="en-US" sz="1400" b="1" dirty="0">
                <a:solidFill>
                  <a:srgbClr val="880000"/>
                </a:solidFill>
                <a:latin typeface="BlinkMacSystemFont"/>
              </a:rPr>
              <a:t>main</a:t>
            </a:r>
            <a:r>
              <a:rPr lang="en-US" sz="1400" dirty="0">
                <a:solidFill>
                  <a:srgbClr val="444444"/>
                </a:solidFill>
                <a:latin typeface="BlinkMacSystemFont"/>
              </a:rPr>
              <a:t>(String[] args) { </a:t>
            </a:r>
          </a:p>
          <a:p>
            <a:pPr algn="l"/>
            <a:r>
              <a:rPr lang="en-US" sz="1400" dirty="0">
                <a:solidFill>
                  <a:srgbClr val="888888"/>
                </a:solidFill>
                <a:latin typeface="BlinkMacSystemFont"/>
              </a:rPr>
              <a:t>// List is a </a:t>
            </a:r>
            <a:r>
              <a:rPr lang="en-US" sz="1400" dirty="0" err="1">
                <a:solidFill>
                  <a:srgbClr val="888888"/>
                </a:solidFill>
                <a:latin typeface="BlinkMacSystemFont"/>
              </a:rPr>
              <a:t>subinterface</a:t>
            </a:r>
            <a:r>
              <a:rPr lang="en-US" sz="1400" dirty="0">
                <a:solidFill>
                  <a:srgbClr val="888888"/>
                </a:solidFill>
                <a:latin typeface="BlinkMacSystemFont"/>
              </a:rPr>
              <a:t> of Collection.</a:t>
            </a:r>
            <a:r>
              <a:rPr lang="en-US" sz="1400" dirty="0">
                <a:solidFill>
                  <a:srgbClr val="444444"/>
                </a:solidFill>
                <a:latin typeface="BlinkMacSystemFont"/>
              </a:rPr>
              <a:t> </a:t>
            </a:r>
          </a:p>
          <a:p>
            <a:pPr algn="l"/>
            <a:r>
              <a:rPr lang="en-US" sz="1400" dirty="0">
                <a:solidFill>
                  <a:srgbClr val="444444"/>
                </a:solidFill>
                <a:latin typeface="BlinkMacSystemFont"/>
              </a:rPr>
              <a:t>List&lt;String&gt; classes = </a:t>
            </a:r>
            <a:r>
              <a:rPr lang="en-US" sz="1400" b="1" dirty="0">
                <a:solidFill>
                  <a:srgbClr val="444444"/>
                </a:solidFill>
                <a:latin typeface="BlinkMacSystemFont"/>
              </a:rPr>
              <a:t>new</a:t>
            </a:r>
            <a:r>
              <a:rPr lang="en-US" sz="1400" dirty="0">
                <a:solidFill>
                  <a:srgbClr val="444444"/>
                </a:solidFill>
                <a:latin typeface="BlinkMacSystemFont"/>
              </a:rPr>
              <a:t> </a:t>
            </a:r>
            <a:r>
              <a:rPr lang="en-US" sz="1400" b="1" dirty="0">
                <a:solidFill>
                  <a:srgbClr val="880000"/>
                </a:solidFill>
                <a:latin typeface="BlinkMacSystemFont"/>
              </a:rPr>
              <a:t>ArrayList</a:t>
            </a:r>
            <a:r>
              <a:rPr lang="en-US" sz="1400" dirty="0">
                <a:solidFill>
                  <a:srgbClr val="444444"/>
                </a:solidFill>
                <a:latin typeface="BlinkMacSystemFont"/>
              </a:rPr>
              <a:t>&lt;String&gt;(); </a:t>
            </a:r>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“12A"</a:t>
            </a:r>
            <a:r>
              <a:rPr lang="en-US" sz="1400" dirty="0">
                <a:solidFill>
                  <a:srgbClr val="444444"/>
                </a:solidFill>
                <a:latin typeface="BlinkMacSystemFont"/>
              </a:rPr>
              <a:t>); </a:t>
            </a:r>
          </a:p>
          <a:p>
            <a:pPr algn="l"/>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“12A1"</a:t>
            </a:r>
            <a:r>
              <a:rPr lang="en-US" sz="1400" dirty="0">
                <a:solidFill>
                  <a:srgbClr val="444444"/>
                </a:solidFill>
                <a:latin typeface="BlinkMacSystemFont"/>
              </a:rPr>
              <a:t>); </a:t>
            </a:r>
          </a:p>
          <a:p>
            <a:pPr algn="l"/>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“12B"</a:t>
            </a:r>
            <a:r>
              <a:rPr lang="en-US" sz="1400" dirty="0">
                <a:solidFill>
                  <a:srgbClr val="444444"/>
                </a:solidFill>
                <a:latin typeface="BlinkMacSystemFont"/>
              </a:rPr>
              <a:t>); </a:t>
            </a:r>
          </a:p>
          <a:p>
            <a:pPr algn="l"/>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“12B1"</a:t>
            </a:r>
            <a:r>
              <a:rPr lang="en-US" sz="1400" dirty="0">
                <a:solidFill>
                  <a:srgbClr val="444444"/>
                </a:solidFill>
                <a:latin typeface="BlinkMacSystemFont"/>
              </a:rPr>
              <a:t>); </a:t>
            </a:r>
          </a:p>
          <a:p>
            <a:pPr algn="l"/>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“12C"</a:t>
            </a:r>
            <a:r>
              <a:rPr lang="en-US" sz="1400" dirty="0">
                <a:solidFill>
                  <a:srgbClr val="444444"/>
                </a:solidFill>
                <a:latin typeface="BlinkMacSystemFont"/>
              </a:rPr>
              <a:t>);</a:t>
            </a:r>
          </a:p>
          <a:p>
            <a:pPr algn="l"/>
            <a:r>
              <a:rPr lang="en-US" sz="1400" dirty="0">
                <a:solidFill>
                  <a:srgbClr val="444444"/>
                </a:solidFill>
                <a:latin typeface="BlinkMacSystemFont"/>
              </a:rPr>
              <a:t>Iterator&lt;String&gt; iterator = </a:t>
            </a:r>
            <a:r>
              <a:rPr lang="en-US" sz="1400" dirty="0" err="1">
                <a:solidFill>
                  <a:srgbClr val="444444"/>
                </a:solidFill>
                <a:latin typeface="BlinkMacSystemFont"/>
              </a:rPr>
              <a:t>classes.iterator</a:t>
            </a:r>
            <a:r>
              <a:rPr lang="en-US" sz="1400" dirty="0">
                <a:solidFill>
                  <a:srgbClr val="444444"/>
                </a:solidFill>
                <a:latin typeface="BlinkMacSystemFont"/>
              </a:rPr>
              <a:t>();</a:t>
            </a:r>
          </a:p>
          <a:p>
            <a:pPr algn="l"/>
            <a:r>
              <a:rPr lang="en-US" sz="1400" dirty="0">
                <a:solidFill>
                  <a:srgbClr val="444444"/>
                </a:solidFill>
                <a:latin typeface="BlinkMacSystemFont"/>
              </a:rPr>
              <a:t> </a:t>
            </a:r>
            <a:r>
              <a:rPr lang="en-US" sz="1400" b="1" dirty="0">
                <a:solidFill>
                  <a:srgbClr val="444444"/>
                </a:solidFill>
                <a:latin typeface="BlinkMacSystemFont"/>
              </a:rPr>
              <a:t>while</a:t>
            </a:r>
            <a:r>
              <a:rPr lang="en-US" sz="1400" dirty="0">
                <a:solidFill>
                  <a:srgbClr val="444444"/>
                </a:solidFill>
                <a:latin typeface="BlinkMacSystemFont"/>
              </a:rPr>
              <a:t>(</a:t>
            </a:r>
            <a:r>
              <a:rPr lang="en-US" sz="1400" dirty="0" err="1">
                <a:solidFill>
                  <a:srgbClr val="444444"/>
                </a:solidFill>
                <a:latin typeface="BlinkMacSystemFont"/>
              </a:rPr>
              <a:t>iterator.hasNext</a:t>
            </a:r>
            <a:r>
              <a:rPr lang="en-US" sz="1400" dirty="0">
                <a:solidFill>
                  <a:srgbClr val="444444"/>
                </a:solidFill>
                <a:latin typeface="BlinkMacSystemFont"/>
              </a:rPr>
              <a:t>()) { </a:t>
            </a:r>
          </a:p>
          <a:p>
            <a:pPr algn="l"/>
            <a:r>
              <a:rPr lang="en-US" sz="1400" dirty="0">
                <a:solidFill>
                  <a:srgbClr val="880000"/>
                </a:solidFill>
                <a:latin typeface="BlinkMacSystemFont"/>
              </a:rPr>
              <a:t>    String</a:t>
            </a:r>
            <a:r>
              <a:rPr lang="en-US" sz="1400" dirty="0">
                <a:solidFill>
                  <a:srgbClr val="444444"/>
                </a:solidFill>
                <a:latin typeface="BlinkMacSystemFont"/>
              </a:rPr>
              <a:t> </a:t>
            </a:r>
            <a:r>
              <a:rPr lang="en-US" sz="1400" dirty="0">
                <a:solidFill>
                  <a:srgbClr val="BC6060"/>
                </a:solidFill>
                <a:latin typeface="BlinkMacSystemFont"/>
              </a:rPr>
              <a:t>class</a:t>
            </a:r>
            <a:r>
              <a:rPr lang="en-US" sz="1400" dirty="0">
                <a:solidFill>
                  <a:srgbClr val="444444"/>
                </a:solidFill>
                <a:latin typeface="BlinkMacSystemFont"/>
              </a:rPr>
              <a:t> </a:t>
            </a:r>
            <a:r>
              <a:rPr lang="en-US" sz="1400" dirty="0">
                <a:solidFill>
                  <a:srgbClr val="BC6060"/>
                </a:solidFill>
                <a:latin typeface="BlinkMacSystemFont"/>
              </a:rPr>
              <a:t>=</a:t>
            </a:r>
            <a:r>
              <a:rPr lang="en-US" sz="1400" dirty="0">
                <a:solidFill>
                  <a:srgbClr val="444444"/>
                </a:solidFill>
                <a:latin typeface="BlinkMacSystemFont"/>
              </a:rPr>
              <a:t> </a:t>
            </a:r>
            <a:r>
              <a:rPr lang="en-US" sz="1400" dirty="0" err="1">
                <a:solidFill>
                  <a:srgbClr val="444444"/>
                </a:solidFill>
                <a:latin typeface="BlinkMacSystemFont"/>
              </a:rPr>
              <a:t>iterator.next</a:t>
            </a:r>
            <a:r>
              <a:rPr lang="en-US" sz="1400" dirty="0">
                <a:solidFill>
                  <a:srgbClr val="444444"/>
                </a:solidFill>
                <a:latin typeface="BlinkMacSystemFont"/>
              </a:rPr>
              <a:t>(); </a:t>
            </a:r>
          </a:p>
          <a:p>
            <a:pPr algn="l"/>
            <a:r>
              <a:rPr lang="en-US" sz="1400" dirty="0">
                <a:solidFill>
                  <a:srgbClr val="444444"/>
                </a:solidFill>
                <a:latin typeface="BlinkMacSystemFont"/>
              </a:rPr>
              <a:t>    </a:t>
            </a:r>
            <a:r>
              <a:rPr lang="en-US" sz="1400" dirty="0" err="1">
                <a:solidFill>
                  <a:srgbClr val="444444"/>
                </a:solidFill>
                <a:latin typeface="BlinkMacSystemFont"/>
              </a:rPr>
              <a:t>System.out.println</a:t>
            </a:r>
            <a:r>
              <a:rPr lang="en-US" sz="1400" dirty="0">
                <a:solidFill>
                  <a:srgbClr val="444444"/>
                </a:solidFill>
                <a:latin typeface="BlinkMacSystemFont"/>
              </a:rPr>
              <a:t>(</a:t>
            </a:r>
            <a:r>
              <a:rPr lang="en-US" sz="1400" dirty="0">
                <a:solidFill>
                  <a:srgbClr val="BC6060"/>
                </a:solidFill>
                <a:latin typeface="BlinkMacSystemFont"/>
              </a:rPr>
              <a:t>class</a:t>
            </a:r>
            <a:r>
              <a:rPr lang="en-US" sz="1400" dirty="0">
                <a:solidFill>
                  <a:srgbClr val="444444"/>
                </a:solidFill>
                <a:latin typeface="BlinkMacSystemFont"/>
              </a:rPr>
              <a:t>); </a:t>
            </a:r>
          </a:p>
          <a:p>
            <a:pPr algn="l"/>
            <a:r>
              <a:rPr lang="en-US" sz="1400" dirty="0">
                <a:solidFill>
                  <a:srgbClr val="444444"/>
                </a:solidFill>
                <a:latin typeface="BlinkMacSystemFont"/>
              </a:rPr>
              <a:t>   } </a:t>
            </a:r>
          </a:p>
          <a:p>
            <a:pPr algn="l"/>
            <a:r>
              <a:rPr lang="en-US" sz="1400" dirty="0">
                <a:solidFill>
                  <a:srgbClr val="444444"/>
                </a:solidFill>
                <a:latin typeface="BlinkMacSystemFont"/>
              </a:rPr>
              <a:t>}</a:t>
            </a:r>
            <a:endParaRPr lang="en-US" sz="1400" dirty="0"/>
          </a:p>
          <a:p>
            <a:endParaRPr lang="en-US" sz="1400" dirty="0"/>
          </a:p>
        </p:txBody>
      </p:sp>
      <p:sp>
        <p:nvSpPr>
          <p:cNvPr id="16" name="Subtitle 15">
            <a:extLst>
              <a:ext uri="{FF2B5EF4-FFF2-40B4-BE49-F238E27FC236}">
                <a16:creationId xmlns:a16="http://schemas.microsoft.com/office/drawing/2014/main" id="{68E1B532-3BF7-BAB7-FB3A-DA2D58EE68AD}"/>
              </a:ext>
            </a:extLst>
          </p:cNvPr>
          <p:cNvSpPr>
            <a:spLocks noGrp="1"/>
          </p:cNvSpPr>
          <p:nvPr>
            <p:ph type="subTitle" idx="3"/>
          </p:nvPr>
        </p:nvSpPr>
        <p:spPr>
          <a:xfrm>
            <a:off x="4864894" y="929596"/>
            <a:ext cx="3685590" cy="2806419"/>
          </a:xfrm>
        </p:spPr>
        <p:txBody>
          <a:bodyPr/>
          <a:lstStyle/>
          <a:p>
            <a:pPr algn="l"/>
            <a:r>
              <a:rPr lang="en-US" sz="1400" b="1" dirty="0">
                <a:solidFill>
                  <a:srgbClr val="444444"/>
                </a:solidFill>
                <a:latin typeface="BlinkMacSystemFont"/>
              </a:rPr>
              <a:t>public</a:t>
            </a:r>
            <a:r>
              <a:rPr lang="en-US" sz="1400" dirty="0">
                <a:solidFill>
                  <a:srgbClr val="444444"/>
                </a:solidFill>
                <a:latin typeface="BlinkMacSystemFont"/>
              </a:rPr>
              <a:t> </a:t>
            </a:r>
            <a:r>
              <a:rPr lang="en-US" sz="1400" b="1" dirty="0">
                <a:solidFill>
                  <a:srgbClr val="444444"/>
                </a:solidFill>
                <a:latin typeface="BlinkMacSystemFont"/>
              </a:rPr>
              <a:t>static</a:t>
            </a:r>
            <a:r>
              <a:rPr lang="en-US" sz="1400" dirty="0">
                <a:solidFill>
                  <a:srgbClr val="444444"/>
                </a:solidFill>
                <a:latin typeface="BlinkMacSystemFont"/>
              </a:rPr>
              <a:t> </a:t>
            </a:r>
            <a:r>
              <a:rPr lang="en-US" sz="1400" b="1" dirty="0">
                <a:solidFill>
                  <a:srgbClr val="444444"/>
                </a:solidFill>
                <a:latin typeface="BlinkMacSystemFont"/>
              </a:rPr>
              <a:t>void</a:t>
            </a:r>
            <a:r>
              <a:rPr lang="en-US" sz="1400" dirty="0">
                <a:solidFill>
                  <a:srgbClr val="444444"/>
                </a:solidFill>
                <a:latin typeface="BlinkMacSystemFont"/>
              </a:rPr>
              <a:t> </a:t>
            </a:r>
            <a:r>
              <a:rPr lang="en-US" sz="1400" b="1" dirty="0">
                <a:solidFill>
                  <a:srgbClr val="880000"/>
                </a:solidFill>
                <a:latin typeface="BlinkMacSystemFont"/>
              </a:rPr>
              <a:t>main</a:t>
            </a:r>
            <a:r>
              <a:rPr lang="en-US" sz="1400" dirty="0">
                <a:solidFill>
                  <a:srgbClr val="444444"/>
                </a:solidFill>
                <a:latin typeface="BlinkMacSystemFont"/>
              </a:rPr>
              <a:t>(String[] args) {</a:t>
            </a:r>
          </a:p>
          <a:p>
            <a:pPr algn="l"/>
            <a:r>
              <a:rPr lang="en-US" sz="1400" dirty="0">
                <a:solidFill>
                  <a:srgbClr val="444444"/>
                </a:solidFill>
                <a:latin typeface="BlinkMacSystemFont"/>
              </a:rPr>
              <a:t>List&lt;Integer&gt; years = </a:t>
            </a:r>
            <a:r>
              <a:rPr lang="en-US" sz="1400" b="1" dirty="0">
                <a:solidFill>
                  <a:srgbClr val="444444"/>
                </a:solidFill>
                <a:latin typeface="BlinkMacSystemFont"/>
              </a:rPr>
              <a:t>new</a:t>
            </a:r>
            <a:r>
              <a:rPr lang="en-US" sz="1400" dirty="0">
                <a:solidFill>
                  <a:srgbClr val="444444"/>
                </a:solidFill>
                <a:latin typeface="BlinkMacSystemFont"/>
              </a:rPr>
              <a:t> </a:t>
            </a:r>
            <a:r>
              <a:rPr lang="en-US" sz="1400" b="1" dirty="0">
                <a:solidFill>
                  <a:srgbClr val="880000"/>
                </a:solidFill>
                <a:latin typeface="BlinkMacSystemFont"/>
              </a:rPr>
              <a:t>ArrayList</a:t>
            </a:r>
            <a:r>
              <a:rPr lang="en-US" sz="1400" dirty="0">
                <a:solidFill>
                  <a:srgbClr val="444444"/>
                </a:solidFill>
                <a:latin typeface="BlinkMacSystemFont"/>
              </a:rPr>
              <a:t>&lt;Integer&gt;();</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1998</a:t>
            </a:r>
            <a:r>
              <a:rPr lang="en-US" sz="1400" dirty="0">
                <a:solidFill>
                  <a:srgbClr val="444444"/>
                </a:solidFill>
                <a:latin typeface="BlinkMacSystemFont"/>
              </a:rPr>
              <a:t>); </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1995</a:t>
            </a:r>
            <a:r>
              <a:rPr lang="en-US" sz="1400" dirty="0">
                <a:solidFill>
                  <a:srgbClr val="444444"/>
                </a:solidFill>
                <a:latin typeface="BlinkMacSystemFont"/>
              </a:rPr>
              <a:t>); </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2000</a:t>
            </a:r>
            <a:r>
              <a:rPr lang="en-US" sz="1400" dirty="0">
                <a:solidFill>
                  <a:srgbClr val="444444"/>
                </a:solidFill>
                <a:latin typeface="BlinkMacSystemFont"/>
              </a:rPr>
              <a:t>); </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2006</a:t>
            </a:r>
            <a:r>
              <a:rPr lang="en-US" sz="1400" dirty="0">
                <a:solidFill>
                  <a:srgbClr val="444444"/>
                </a:solidFill>
                <a:latin typeface="BlinkMacSystemFont"/>
              </a:rPr>
              <a:t>); </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2021</a:t>
            </a:r>
            <a:r>
              <a:rPr lang="en-US" sz="1400" dirty="0">
                <a:solidFill>
                  <a:srgbClr val="444444"/>
                </a:solidFill>
                <a:latin typeface="BlinkMacSystemFont"/>
              </a:rPr>
              <a:t>); </a:t>
            </a:r>
          </a:p>
          <a:p>
            <a:pPr algn="l"/>
            <a:r>
              <a:rPr lang="en-US" sz="1400" dirty="0">
                <a:solidFill>
                  <a:srgbClr val="444444"/>
                </a:solidFill>
                <a:latin typeface="BlinkMacSystemFont"/>
              </a:rPr>
              <a:t>Iterator&lt;Integer&gt; iterator = </a:t>
            </a:r>
            <a:r>
              <a:rPr lang="en-US" sz="1400" dirty="0" err="1">
                <a:solidFill>
                  <a:srgbClr val="444444"/>
                </a:solidFill>
                <a:latin typeface="BlinkMacSystemFont"/>
              </a:rPr>
              <a:t>years.iterator</a:t>
            </a:r>
            <a:r>
              <a:rPr lang="en-US" sz="1400" dirty="0">
                <a:solidFill>
                  <a:srgbClr val="444444"/>
                </a:solidFill>
                <a:latin typeface="BlinkMacSystemFont"/>
              </a:rPr>
              <a:t>();</a:t>
            </a:r>
          </a:p>
          <a:p>
            <a:pPr algn="l"/>
            <a:r>
              <a:rPr lang="en-US" sz="1400" b="1" dirty="0">
                <a:solidFill>
                  <a:srgbClr val="444444"/>
                </a:solidFill>
                <a:latin typeface="BlinkMacSystemFont"/>
              </a:rPr>
              <a:t>while</a:t>
            </a:r>
            <a:r>
              <a:rPr lang="en-US" sz="1400" dirty="0">
                <a:solidFill>
                  <a:srgbClr val="444444"/>
                </a:solidFill>
                <a:latin typeface="BlinkMacSystemFont"/>
              </a:rPr>
              <a:t>(</a:t>
            </a:r>
            <a:r>
              <a:rPr lang="en-US" sz="1400" dirty="0" err="1">
                <a:solidFill>
                  <a:srgbClr val="444444"/>
                </a:solidFill>
                <a:latin typeface="BlinkMacSystemFont"/>
              </a:rPr>
              <a:t>iterator.hasNext</a:t>
            </a:r>
            <a:r>
              <a:rPr lang="en-US" sz="1400" dirty="0">
                <a:solidFill>
                  <a:srgbClr val="444444"/>
                </a:solidFill>
                <a:latin typeface="BlinkMacSystemFont"/>
              </a:rPr>
              <a:t>()) { </a:t>
            </a:r>
          </a:p>
          <a:p>
            <a:pPr algn="l"/>
            <a:r>
              <a:rPr lang="en-US" sz="1400" dirty="0">
                <a:solidFill>
                  <a:srgbClr val="880000"/>
                </a:solidFill>
                <a:latin typeface="BlinkMacSystemFont"/>
              </a:rPr>
              <a:t>Integer</a:t>
            </a:r>
            <a:r>
              <a:rPr lang="en-US" sz="1400" dirty="0">
                <a:solidFill>
                  <a:srgbClr val="444444"/>
                </a:solidFill>
                <a:latin typeface="BlinkMacSystemFont"/>
              </a:rPr>
              <a:t> </a:t>
            </a:r>
            <a:r>
              <a:rPr lang="en-US" sz="1400" dirty="0">
                <a:solidFill>
                  <a:srgbClr val="BC6060"/>
                </a:solidFill>
                <a:latin typeface="BlinkMacSystemFont"/>
              </a:rPr>
              <a:t>current</a:t>
            </a:r>
            <a:r>
              <a:rPr lang="en-US" sz="1400" dirty="0">
                <a:solidFill>
                  <a:srgbClr val="444444"/>
                </a:solidFill>
                <a:latin typeface="BlinkMacSystemFont"/>
              </a:rPr>
              <a:t> </a:t>
            </a:r>
            <a:r>
              <a:rPr lang="en-US" sz="1400" dirty="0">
                <a:solidFill>
                  <a:srgbClr val="BC6060"/>
                </a:solidFill>
                <a:latin typeface="BlinkMacSystemFont"/>
              </a:rPr>
              <a:t>=</a:t>
            </a:r>
            <a:r>
              <a:rPr lang="en-US" sz="1400" dirty="0">
                <a:solidFill>
                  <a:srgbClr val="444444"/>
                </a:solidFill>
                <a:latin typeface="BlinkMacSystemFont"/>
              </a:rPr>
              <a:t> </a:t>
            </a:r>
            <a:r>
              <a:rPr lang="en-US" sz="1400" dirty="0" err="1">
                <a:solidFill>
                  <a:srgbClr val="444444"/>
                </a:solidFill>
                <a:latin typeface="BlinkMacSystemFont"/>
              </a:rPr>
              <a:t>iterator.next</a:t>
            </a:r>
            <a:r>
              <a:rPr lang="en-US" sz="1400" dirty="0">
                <a:solidFill>
                  <a:srgbClr val="444444"/>
                </a:solidFill>
                <a:latin typeface="BlinkMacSystemFont"/>
              </a:rPr>
              <a:t>(); </a:t>
            </a:r>
          </a:p>
          <a:p>
            <a:pPr algn="l"/>
            <a:r>
              <a:rPr lang="en-US" sz="1400" b="1" dirty="0">
                <a:solidFill>
                  <a:srgbClr val="444444"/>
                </a:solidFill>
                <a:latin typeface="BlinkMacSystemFont"/>
              </a:rPr>
              <a:t>if</a:t>
            </a:r>
            <a:r>
              <a:rPr lang="en-US" sz="1400" dirty="0">
                <a:solidFill>
                  <a:srgbClr val="444444"/>
                </a:solidFill>
                <a:latin typeface="BlinkMacSystemFont"/>
              </a:rPr>
              <a:t>(current % </a:t>
            </a:r>
            <a:r>
              <a:rPr lang="en-US" sz="1400" dirty="0">
                <a:solidFill>
                  <a:srgbClr val="880000"/>
                </a:solidFill>
                <a:latin typeface="BlinkMacSystemFont"/>
              </a:rPr>
              <a:t>2</a:t>
            </a:r>
            <a:r>
              <a:rPr lang="en-US" sz="1400" dirty="0">
                <a:solidFill>
                  <a:srgbClr val="444444"/>
                </a:solidFill>
                <a:latin typeface="BlinkMacSystemFont"/>
              </a:rPr>
              <a:t> ==</a:t>
            </a:r>
            <a:r>
              <a:rPr lang="en-US" sz="1400" dirty="0">
                <a:solidFill>
                  <a:srgbClr val="880000"/>
                </a:solidFill>
                <a:latin typeface="BlinkMacSystemFont"/>
              </a:rPr>
              <a:t>0</a:t>
            </a:r>
            <a:r>
              <a:rPr lang="en-US" sz="1400" dirty="0">
                <a:solidFill>
                  <a:srgbClr val="444444"/>
                </a:solidFill>
                <a:latin typeface="BlinkMacSystemFont"/>
              </a:rPr>
              <a:t>) {</a:t>
            </a:r>
          </a:p>
          <a:p>
            <a:pPr algn="l"/>
            <a:r>
              <a:rPr lang="en-US" sz="1400" dirty="0">
                <a:solidFill>
                  <a:srgbClr val="444444"/>
                </a:solidFill>
                <a:latin typeface="BlinkMacSystemFont"/>
              </a:rPr>
              <a:t>    </a:t>
            </a:r>
            <a:r>
              <a:rPr lang="en-US" sz="1400" dirty="0" err="1">
                <a:solidFill>
                  <a:srgbClr val="444444"/>
                </a:solidFill>
                <a:latin typeface="BlinkMacSystemFont"/>
              </a:rPr>
              <a:t>iterator.remove</a:t>
            </a:r>
            <a:r>
              <a:rPr lang="en-US" sz="1400" dirty="0">
                <a:solidFill>
                  <a:srgbClr val="444444"/>
                </a:solidFill>
                <a:latin typeface="BlinkMacSystemFont"/>
              </a:rPr>
              <a:t>(); </a:t>
            </a:r>
            <a:r>
              <a:rPr lang="en-US" sz="1400" dirty="0">
                <a:solidFill>
                  <a:srgbClr val="888888"/>
                </a:solidFill>
                <a:latin typeface="BlinkMacSystemFont"/>
              </a:rPr>
              <a:t>// Remove current element.</a:t>
            </a:r>
            <a:r>
              <a:rPr lang="en-US" sz="1400" dirty="0">
                <a:solidFill>
                  <a:srgbClr val="444444"/>
                </a:solidFill>
                <a:latin typeface="BlinkMacSystemFont"/>
              </a:rPr>
              <a:t> </a:t>
            </a:r>
          </a:p>
          <a:p>
            <a:pPr algn="l"/>
            <a:r>
              <a:rPr lang="en-US" sz="1400" dirty="0">
                <a:solidFill>
                  <a:srgbClr val="444444"/>
                </a:solidFill>
                <a:latin typeface="BlinkMacSystemFont"/>
              </a:rPr>
              <a:t>  } </a:t>
            </a:r>
          </a:p>
          <a:p>
            <a:pPr algn="l"/>
            <a:r>
              <a:rPr lang="en-US" sz="1400" dirty="0">
                <a:solidFill>
                  <a:srgbClr val="444444"/>
                </a:solidFill>
                <a:latin typeface="BlinkMacSystemFont"/>
              </a:rPr>
              <a:t>}</a:t>
            </a:r>
          </a:p>
          <a:p>
            <a:pPr algn="l"/>
            <a:r>
              <a:rPr lang="en-US" sz="1400" dirty="0">
                <a:solidFill>
                  <a:srgbClr val="444444"/>
                </a:solidFill>
                <a:latin typeface="BlinkMacSystemFont"/>
              </a:rPr>
              <a:t> </a:t>
            </a:r>
            <a:r>
              <a:rPr lang="en-US" sz="1400" dirty="0">
                <a:solidFill>
                  <a:srgbClr val="888888"/>
                </a:solidFill>
                <a:latin typeface="BlinkMacSystemFont"/>
              </a:rPr>
              <a:t>// After remove all even numbers:</a:t>
            </a:r>
            <a:r>
              <a:rPr lang="en-US" sz="1400" dirty="0">
                <a:solidFill>
                  <a:srgbClr val="444444"/>
                </a:solidFill>
                <a:latin typeface="BlinkMacSystemFont"/>
              </a:rPr>
              <a:t> </a:t>
            </a:r>
          </a:p>
          <a:p>
            <a:pPr algn="l"/>
            <a:r>
              <a:rPr lang="en-US" sz="1400" b="1" dirty="0">
                <a:solidFill>
                  <a:srgbClr val="444444"/>
                </a:solidFill>
                <a:latin typeface="BlinkMacSystemFont"/>
              </a:rPr>
              <a:t>for</a:t>
            </a:r>
            <a:r>
              <a:rPr lang="en-US" sz="1400" dirty="0">
                <a:solidFill>
                  <a:srgbClr val="444444"/>
                </a:solidFill>
                <a:latin typeface="BlinkMacSystemFont"/>
              </a:rPr>
              <a:t>(Integer year: years) { </a:t>
            </a:r>
            <a:r>
              <a:rPr lang="en-US" sz="1400" dirty="0" err="1">
                <a:solidFill>
                  <a:srgbClr val="444444"/>
                </a:solidFill>
                <a:latin typeface="BlinkMacSystemFont"/>
              </a:rPr>
              <a:t>System.out.println</a:t>
            </a:r>
            <a:r>
              <a:rPr lang="en-US" sz="1400" dirty="0">
                <a:solidFill>
                  <a:srgbClr val="444444"/>
                </a:solidFill>
                <a:latin typeface="BlinkMacSystemFont"/>
              </a:rPr>
              <a:t>(year); } </a:t>
            </a:r>
          </a:p>
          <a:p>
            <a:pPr algn="l"/>
            <a:r>
              <a:rPr lang="en-US" sz="1400" dirty="0">
                <a:solidFill>
                  <a:srgbClr val="444444"/>
                </a:solidFill>
                <a:latin typeface="BlinkMacSystemFont"/>
              </a:rPr>
              <a:t>}</a:t>
            </a:r>
            <a:endParaRPr lang="en-US" sz="1400" dirty="0"/>
          </a:p>
          <a:p>
            <a:pPr algn="l"/>
            <a:endParaRPr lang="en-US" sz="1400" dirty="0"/>
          </a:p>
        </p:txBody>
      </p:sp>
    </p:spTree>
    <p:extLst>
      <p:ext uri="{BB962C8B-B14F-4D97-AF65-F5344CB8AC3E}">
        <p14:creationId xmlns:p14="http://schemas.microsoft.com/office/powerpoint/2010/main" val="3901665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47"/>
          <p:cNvSpPr txBox="1">
            <a:spLocks noGrp="1"/>
          </p:cNvSpPr>
          <p:nvPr>
            <p:ph type="title"/>
          </p:nvPr>
        </p:nvSpPr>
        <p:spPr>
          <a:xfrm>
            <a:off x="1814250" y="3139075"/>
            <a:ext cx="5513700" cy="438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List Iterator</a:t>
            </a:r>
            <a:endParaRPr dirty="0"/>
          </a:p>
        </p:txBody>
      </p:sp>
      <p:sp>
        <p:nvSpPr>
          <p:cNvPr id="884" name="Google Shape;884;p47"/>
          <p:cNvSpPr txBox="1">
            <a:spLocks noGrp="1"/>
          </p:cNvSpPr>
          <p:nvPr>
            <p:ph type="subTitle" idx="1"/>
          </p:nvPr>
        </p:nvSpPr>
        <p:spPr>
          <a:xfrm>
            <a:off x="1814250" y="3821075"/>
            <a:ext cx="5586124" cy="787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solidFill>
                  <a:srgbClr val="24292F"/>
                </a:solidFill>
                <a:latin typeface="Open Sans" panose="020B0606030504020204" pitchFamily="34" charset="0"/>
              </a:rPr>
              <a:t>L</a:t>
            </a:r>
            <a:r>
              <a:rPr lang="vi-VN" b="0" i="0" dirty="0">
                <a:solidFill>
                  <a:srgbClr val="24292F"/>
                </a:solidFill>
                <a:effectLst/>
                <a:latin typeface="Open Sans" panose="020B0606030504020204" pitchFamily="34" charset="0"/>
              </a:rPr>
              <a:t>à </a:t>
            </a:r>
            <a:r>
              <a:rPr lang="en-US" b="0" i="0" dirty="0" err="1">
                <a:solidFill>
                  <a:srgbClr val="24292F"/>
                </a:solidFill>
                <a:effectLst/>
                <a:latin typeface="Open Sans" panose="020B0606030504020204" pitchFamily="34" charset="0"/>
              </a:rPr>
              <a:t>mở</a:t>
            </a:r>
            <a:r>
              <a:rPr lang="en-US" b="0" i="0" dirty="0">
                <a:solidFill>
                  <a:srgbClr val="24292F"/>
                </a:solidFill>
                <a:effectLst/>
                <a:latin typeface="Open Sans" panose="020B0606030504020204" pitchFamily="34" charset="0"/>
              </a:rPr>
              <a:t> </a:t>
            </a:r>
            <a:r>
              <a:rPr lang="en-US" b="0" i="0" dirty="0" err="1">
                <a:solidFill>
                  <a:srgbClr val="24292F"/>
                </a:solidFill>
                <a:effectLst/>
                <a:latin typeface="Open Sans" panose="020B0606030504020204" pitchFamily="34" charset="0"/>
              </a:rPr>
              <a:t>rộng</a:t>
            </a:r>
            <a:r>
              <a:rPr lang="en-US" b="0" i="0" dirty="0">
                <a:solidFill>
                  <a:srgbClr val="24292F"/>
                </a:solidFill>
                <a:effectLst/>
                <a:latin typeface="Open Sans" panose="020B0606030504020204" pitchFamily="34" charset="0"/>
              </a:rPr>
              <a:t> </a:t>
            </a:r>
            <a:r>
              <a:rPr lang="en-US" b="0" i="0" dirty="0" err="1">
                <a:solidFill>
                  <a:srgbClr val="24292F"/>
                </a:solidFill>
                <a:effectLst/>
                <a:latin typeface="Open Sans" panose="020B0606030504020204" pitchFamily="34" charset="0"/>
              </a:rPr>
              <a:t>của</a:t>
            </a:r>
            <a:r>
              <a:rPr lang="vi-VN" b="0" i="0" dirty="0">
                <a:solidFill>
                  <a:srgbClr val="24292F"/>
                </a:solidFill>
                <a:effectLst/>
                <a:latin typeface="Open Sans" panose="020B0606030504020204" pitchFamily="34" charset="0"/>
              </a:rPr>
              <a:t> </a:t>
            </a:r>
            <a:r>
              <a:rPr lang="vi-VN" b="1" i="0" dirty="0">
                <a:solidFill>
                  <a:srgbClr val="24292F"/>
                </a:solidFill>
                <a:effectLst/>
                <a:latin typeface="Open Sans" panose="020B0606030504020204" pitchFamily="34" charset="0"/>
              </a:rPr>
              <a:t>Iterator</a:t>
            </a:r>
            <a:r>
              <a:rPr lang="vi-VN" b="0" i="0" dirty="0">
                <a:solidFill>
                  <a:srgbClr val="24292F"/>
                </a:solidFill>
                <a:effectLst/>
                <a:latin typeface="Open Sans" panose="020B0606030504020204" pitchFamily="34" charset="0"/>
              </a:rPr>
              <a:t> cung cấp một số các phương thức để duyệt (lặp) qua các phần tử của bất kỳ tập hợp nào</a:t>
            </a:r>
            <a:r>
              <a:rPr lang="en-US" b="0" i="0" dirty="0">
                <a:solidFill>
                  <a:srgbClr val="24292F"/>
                </a:solidFill>
                <a:effectLst/>
                <a:latin typeface="Open Sans" panose="020B0606030504020204" pitchFamily="34" charset="0"/>
              </a:rPr>
              <a:t> </a:t>
            </a:r>
            <a:r>
              <a:rPr lang="en-US" b="1" i="0" dirty="0" err="1">
                <a:solidFill>
                  <a:srgbClr val="24292F"/>
                </a:solidFill>
                <a:effectLst/>
                <a:latin typeface="Open Sans" panose="020B0606030504020204" pitchFamily="34" charset="0"/>
              </a:rPr>
              <a:t>theo</a:t>
            </a:r>
            <a:r>
              <a:rPr lang="en-US" b="1" i="0" dirty="0">
                <a:solidFill>
                  <a:srgbClr val="24292F"/>
                </a:solidFill>
                <a:effectLst/>
                <a:latin typeface="Open Sans" panose="020B0606030504020204" pitchFamily="34" charset="0"/>
              </a:rPr>
              <a:t> </a:t>
            </a:r>
            <a:r>
              <a:rPr lang="en-US" b="1" i="0" dirty="0" err="1">
                <a:solidFill>
                  <a:srgbClr val="24292F"/>
                </a:solidFill>
                <a:effectLst/>
                <a:latin typeface="Open Sans" panose="020B0606030504020204" pitchFamily="34" charset="0"/>
              </a:rPr>
              <a:t>cả</a:t>
            </a:r>
            <a:r>
              <a:rPr lang="en-US" b="1" i="0" dirty="0">
                <a:solidFill>
                  <a:srgbClr val="24292F"/>
                </a:solidFill>
                <a:effectLst/>
                <a:latin typeface="Open Sans" panose="020B0606030504020204" pitchFamily="34" charset="0"/>
              </a:rPr>
              <a:t> 2 </a:t>
            </a:r>
            <a:r>
              <a:rPr lang="en-US" b="1" i="0" dirty="0" err="1">
                <a:solidFill>
                  <a:srgbClr val="24292F"/>
                </a:solidFill>
                <a:effectLst/>
                <a:latin typeface="Open Sans" panose="020B0606030504020204" pitchFamily="34" charset="0"/>
              </a:rPr>
              <a:t>chiều</a:t>
            </a:r>
            <a:endParaRPr b="1" dirty="0"/>
          </a:p>
        </p:txBody>
      </p:sp>
      <p:sp>
        <p:nvSpPr>
          <p:cNvPr id="885" name="Google Shape;885;p47"/>
          <p:cNvSpPr/>
          <p:nvPr/>
        </p:nvSpPr>
        <p:spPr>
          <a:xfrm>
            <a:off x="2875588" y="619025"/>
            <a:ext cx="3031669" cy="2129687"/>
          </a:xfrm>
          <a:custGeom>
            <a:avLst/>
            <a:gdLst/>
            <a:ahLst/>
            <a:cxnLst/>
            <a:rect l="l" t="t" r="r" b="b"/>
            <a:pathLst>
              <a:path w="143681" h="100945" extrusionOk="0">
                <a:moveTo>
                  <a:pt x="4864" y="1"/>
                </a:moveTo>
                <a:cubicBezTo>
                  <a:pt x="2159" y="1"/>
                  <a:pt x="0" y="2159"/>
                  <a:pt x="0" y="4864"/>
                </a:cubicBezTo>
                <a:lnTo>
                  <a:pt x="0" y="79607"/>
                </a:lnTo>
                <a:cubicBezTo>
                  <a:pt x="0" y="82312"/>
                  <a:pt x="2159" y="84470"/>
                  <a:pt x="4864" y="84470"/>
                </a:cubicBezTo>
                <a:lnTo>
                  <a:pt x="58299" y="84470"/>
                </a:lnTo>
                <a:lnTo>
                  <a:pt x="57783" y="86810"/>
                </a:lnTo>
                <a:lnTo>
                  <a:pt x="55685" y="95929"/>
                </a:lnTo>
                <a:lnTo>
                  <a:pt x="46141" y="95929"/>
                </a:lnTo>
                <a:cubicBezTo>
                  <a:pt x="45077" y="95929"/>
                  <a:pt x="44226" y="96811"/>
                  <a:pt x="44226" y="97874"/>
                </a:cubicBezTo>
                <a:lnTo>
                  <a:pt x="44226" y="99029"/>
                </a:lnTo>
                <a:cubicBezTo>
                  <a:pt x="44226" y="100093"/>
                  <a:pt x="45077" y="100944"/>
                  <a:pt x="46141" y="100944"/>
                </a:cubicBezTo>
                <a:lnTo>
                  <a:pt x="100458" y="100944"/>
                </a:lnTo>
                <a:cubicBezTo>
                  <a:pt x="101522" y="100944"/>
                  <a:pt x="102404" y="100093"/>
                  <a:pt x="102404" y="99029"/>
                </a:cubicBezTo>
                <a:lnTo>
                  <a:pt x="102404" y="97874"/>
                </a:lnTo>
                <a:cubicBezTo>
                  <a:pt x="102404" y="96811"/>
                  <a:pt x="101522" y="95929"/>
                  <a:pt x="100458" y="95929"/>
                </a:cubicBezTo>
                <a:lnTo>
                  <a:pt x="90914" y="95929"/>
                </a:lnTo>
                <a:lnTo>
                  <a:pt x="88817" y="86810"/>
                </a:lnTo>
                <a:lnTo>
                  <a:pt x="88300" y="84470"/>
                </a:lnTo>
                <a:lnTo>
                  <a:pt x="138818" y="84470"/>
                </a:lnTo>
                <a:cubicBezTo>
                  <a:pt x="141523" y="84470"/>
                  <a:pt x="143681" y="82312"/>
                  <a:pt x="143681" y="79607"/>
                </a:cubicBezTo>
                <a:lnTo>
                  <a:pt x="143681" y="4894"/>
                </a:lnTo>
                <a:cubicBezTo>
                  <a:pt x="143681" y="2220"/>
                  <a:pt x="141492" y="1"/>
                  <a:pt x="138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7"/>
          <p:cNvSpPr/>
          <p:nvPr/>
        </p:nvSpPr>
        <p:spPr>
          <a:xfrm>
            <a:off x="6182708" y="561895"/>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7"/>
          <p:cNvSpPr/>
          <p:nvPr/>
        </p:nvSpPr>
        <p:spPr>
          <a:xfrm>
            <a:off x="6094482" y="936798"/>
            <a:ext cx="90600" cy="107163"/>
          </a:xfrm>
          <a:custGeom>
            <a:avLst/>
            <a:gdLst/>
            <a:ahLst/>
            <a:cxnLst/>
            <a:rect l="l" t="t" r="r" b="b"/>
            <a:pathLst>
              <a:path w="3282" h="3882" extrusionOk="0">
                <a:moveTo>
                  <a:pt x="1655" y="1"/>
                </a:moveTo>
                <a:lnTo>
                  <a:pt x="1085" y="1285"/>
                </a:lnTo>
                <a:lnTo>
                  <a:pt x="1" y="1941"/>
                </a:lnTo>
                <a:lnTo>
                  <a:pt x="1085" y="2597"/>
                </a:lnTo>
                <a:lnTo>
                  <a:pt x="1655" y="3881"/>
                </a:lnTo>
                <a:lnTo>
                  <a:pt x="2226" y="2597"/>
                </a:lnTo>
                <a:lnTo>
                  <a:pt x="3282" y="1941"/>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7"/>
          <p:cNvSpPr/>
          <p:nvPr/>
        </p:nvSpPr>
        <p:spPr>
          <a:xfrm>
            <a:off x="2393049" y="2262652"/>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7"/>
          <p:cNvSpPr/>
          <p:nvPr/>
        </p:nvSpPr>
        <p:spPr>
          <a:xfrm>
            <a:off x="1678604" y="146431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7"/>
          <p:cNvSpPr/>
          <p:nvPr/>
        </p:nvSpPr>
        <p:spPr>
          <a:xfrm>
            <a:off x="713228" y="2453994"/>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7"/>
          <p:cNvSpPr/>
          <p:nvPr/>
        </p:nvSpPr>
        <p:spPr>
          <a:xfrm>
            <a:off x="1529126" y="2369823"/>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7"/>
          <p:cNvSpPr/>
          <p:nvPr/>
        </p:nvSpPr>
        <p:spPr>
          <a:xfrm>
            <a:off x="2166263" y="2949244"/>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7"/>
          <p:cNvSpPr/>
          <p:nvPr/>
        </p:nvSpPr>
        <p:spPr>
          <a:xfrm flipH="1">
            <a:off x="6535678" y="2277190"/>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7"/>
          <p:cNvSpPr/>
          <p:nvPr/>
        </p:nvSpPr>
        <p:spPr>
          <a:xfrm flipH="1">
            <a:off x="7142988" y="1478851"/>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7"/>
          <p:cNvSpPr/>
          <p:nvPr/>
        </p:nvSpPr>
        <p:spPr>
          <a:xfrm flipH="1">
            <a:off x="8108364" y="2468532"/>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7"/>
          <p:cNvSpPr/>
          <p:nvPr/>
        </p:nvSpPr>
        <p:spPr>
          <a:xfrm flipH="1">
            <a:off x="7400374" y="2384360"/>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7"/>
          <p:cNvSpPr/>
          <p:nvPr/>
        </p:nvSpPr>
        <p:spPr>
          <a:xfrm flipH="1">
            <a:off x="6693147" y="2963782"/>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ListIterator in Java - GeeksforGeeks">
            <a:extLst>
              <a:ext uri="{FF2B5EF4-FFF2-40B4-BE49-F238E27FC236}">
                <a16:creationId xmlns:a16="http://schemas.microsoft.com/office/drawing/2014/main" id="{8F02378E-7858-728B-F992-BE5446B03BE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22982" y="871537"/>
            <a:ext cx="2736879" cy="1335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23323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3"/>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Functions Of List Iterator</a:t>
            </a:r>
            <a:endParaRPr dirty="0"/>
          </a:p>
        </p:txBody>
      </p:sp>
      <p:graphicFrame>
        <p:nvGraphicFramePr>
          <p:cNvPr id="282" name="Google Shape;282;p33"/>
          <p:cNvGraphicFramePr/>
          <p:nvPr>
            <p:extLst>
              <p:ext uri="{D42A27DB-BD31-4B8C-83A1-F6EECF244321}">
                <p14:modId xmlns:p14="http://schemas.microsoft.com/office/powerpoint/2010/main" val="2697669938"/>
              </p:ext>
            </p:extLst>
          </p:nvPr>
        </p:nvGraphicFramePr>
        <p:xfrm>
          <a:off x="726725" y="1359265"/>
          <a:ext cx="7704000" cy="3339210"/>
        </p:xfrm>
        <a:graphic>
          <a:graphicData uri="http://schemas.openxmlformats.org/drawingml/2006/table">
            <a:tbl>
              <a:tblPr>
                <a:noFill/>
                <a:tableStyleId>{D241DD31-F88D-4DED-A734-1A7FD6C25285}</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432671">
                <a:tc>
                  <a:txBody>
                    <a:bodyPr/>
                    <a:lstStyle/>
                    <a:p>
                      <a:r>
                        <a:rPr lang="en-US" sz="1400" b="1" dirty="0" err="1">
                          <a:solidFill>
                            <a:schemeClr val="accent3">
                              <a:lumMod val="50000"/>
                            </a:schemeClr>
                          </a:solidFill>
                          <a:latin typeface="Bahnschrift SemiBold SemiConden" panose="020B0502040204020203" pitchFamily="34" charset="0"/>
                        </a:rPr>
                        <a:t>hasNext</a:t>
                      </a:r>
                      <a:r>
                        <a:rPr lang="en-US" sz="1400" b="1" dirty="0">
                          <a:solidFill>
                            <a:schemeClr val="accent3">
                              <a:lumMod val="50000"/>
                            </a:schemeClr>
                          </a:solidFill>
                          <a:latin typeface="Bahnschrift SemiBold SemiConden" panose="020B0502040204020203" pitchFamily="34" charset="0"/>
                        </a:rPr>
                        <a:t>()</a:t>
                      </a:r>
                    </a:p>
                  </a:txBody>
                  <a:tcPr marL="91425" marR="91425" marT="91425" marB="91425" anchor="ctr">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tc>
                  <a:txBody>
                    <a:bodyPr/>
                    <a:lstStyle/>
                    <a:p>
                      <a:r>
                        <a:rPr lang="en-US" sz="1400" b="0" kern="1200" dirty="0" err="1">
                          <a:solidFill>
                            <a:schemeClr val="dk1"/>
                          </a:solidFill>
                          <a:effectLst/>
                          <a:latin typeface="Bahnschrift SemiBold SemiConden" panose="020B0502040204020203" pitchFamily="34" charset="0"/>
                        </a:rPr>
                        <a:t>Trả</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về</a:t>
                      </a:r>
                      <a:r>
                        <a:rPr lang="en-US" sz="1400" b="0" kern="1200" dirty="0">
                          <a:solidFill>
                            <a:schemeClr val="dk1"/>
                          </a:solidFill>
                          <a:effectLst/>
                          <a:latin typeface="Bahnschrift SemiBold SemiConden" panose="020B0502040204020203" pitchFamily="34" charset="0"/>
                        </a:rPr>
                        <a:t> true </a:t>
                      </a:r>
                      <a:r>
                        <a:rPr lang="en-US" sz="1400" b="0" kern="1200" dirty="0" err="1">
                          <a:solidFill>
                            <a:schemeClr val="dk1"/>
                          </a:solidFill>
                          <a:effectLst/>
                          <a:latin typeface="Bahnschrift SemiBold SemiConden" panose="020B0502040204020203" pitchFamily="34" charset="0"/>
                        </a:rPr>
                        <a:t>nếu</a:t>
                      </a:r>
                      <a:r>
                        <a:rPr lang="en-US" sz="1400" b="0" kern="1200" dirty="0">
                          <a:solidFill>
                            <a:schemeClr val="dk1"/>
                          </a:solidFill>
                          <a:effectLst/>
                          <a:latin typeface="Bahnschrift SemiBold SemiConden" panose="020B0502040204020203" pitchFamily="34" charset="0"/>
                        </a:rPr>
                        <a:t> iterator </a:t>
                      </a:r>
                      <a:r>
                        <a:rPr lang="en-US" sz="1400" b="0" kern="1200" dirty="0" err="1">
                          <a:solidFill>
                            <a:schemeClr val="dk1"/>
                          </a:solidFill>
                          <a:effectLst/>
                          <a:latin typeface="Bahnschrift SemiBold SemiConden" panose="020B0502040204020203" pitchFamily="34" charset="0"/>
                        </a:rPr>
                        <a:t>còn</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phần</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tử</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kế</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tiếp</a:t>
                      </a:r>
                      <a:endParaRPr lang="en-US" sz="1400" dirty="0">
                        <a:latin typeface="Bahnschrift SemiBold SemiConden" panose="020B0502040204020203" pitchFamily="34" charset="0"/>
                      </a:endParaRPr>
                    </a:p>
                  </a:txBody>
                  <a:tcPr marL="91425" marR="91425" marT="91425" marB="91425">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extLst>
                  <a:ext uri="{0D108BD9-81ED-4DB2-BD59-A6C34878D82A}">
                    <a16:rowId xmlns:a16="http://schemas.microsoft.com/office/drawing/2014/main" val="10000"/>
                  </a:ext>
                </a:extLst>
              </a:tr>
              <a:tr h="432671">
                <a:tc>
                  <a:txBody>
                    <a:bodyPr/>
                    <a:lstStyle/>
                    <a:p>
                      <a:r>
                        <a:rPr lang="en-US" sz="1400" b="1" kern="1200" dirty="0">
                          <a:solidFill>
                            <a:schemeClr val="accent3">
                              <a:lumMod val="50000"/>
                            </a:schemeClr>
                          </a:solidFill>
                          <a:effectLst/>
                          <a:latin typeface="Bahnschrift SemiBold SemiConden" panose="020B0502040204020203" pitchFamily="34" charset="0"/>
                        </a:rPr>
                        <a:t>next()</a:t>
                      </a:r>
                      <a:endParaRPr lang="en-US" sz="1400" b="1" dirty="0">
                        <a:solidFill>
                          <a:schemeClr val="accent3">
                            <a:lumMod val="50000"/>
                          </a:schemeClr>
                        </a:solidFill>
                        <a:latin typeface="Bahnschrift SemiBold SemiConden" panose="020B0502040204020203" pitchFamily="34" charset="0"/>
                      </a:endParaRPr>
                    </a:p>
                  </a:txBody>
                  <a:tcPr marL="91425" marR="91425" marT="91425" marB="91425" anchor="ctr">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tc>
                  <a:txBody>
                    <a:bodyPr/>
                    <a:lstStyle/>
                    <a:p>
                      <a:r>
                        <a:rPr lang="en-US" sz="1400" b="0" kern="1200" dirty="0" err="1">
                          <a:solidFill>
                            <a:schemeClr val="dk1"/>
                          </a:solidFill>
                          <a:effectLst/>
                          <a:latin typeface="Bahnschrift SemiBold SemiConden" panose="020B0502040204020203" pitchFamily="34" charset="0"/>
                        </a:rPr>
                        <a:t>Trả</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về</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phần</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tử</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hiện</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tại</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và</a:t>
                      </a:r>
                      <a:r>
                        <a:rPr lang="en-US" sz="1400" b="0" kern="1200" dirty="0">
                          <a:solidFill>
                            <a:schemeClr val="dk1"/>
                          </a:solidFill>
                          <a:effectLst/>
                          <a:latin typeface="Bahnschrift SemiBold SemiConden" panose="020B0502040204020203" pitchFamily="34" charset="0"/>
                        </a:rPr>
                        <a:t> di </a:t>
                      </a:r>
                      <a:r>
                        <a:rPr lang="en-US" sz="1400" b="0" kern="1200" dirty="0" err="1">
                          <a:solidFill>
                            <a:schemeClr val="dk1"/>
                          </a:solidFill>
                          <a:effectLst/>
                          <a:latin typeface="Bahnschrift SemiBold SemiConden" panose="020B0502040204020203" pitchFamily="34" charset="0"/>
                        </a:rPr>
                        <a:t>chuyển</a:t>
                      </a:r>
                      <a:r>
                        <a:rPr lang="en-US" sz="1400" b="0" kern="1200" dirty="0">
                          <a:solidFill>
                            <a:schemeClr val="dk1"/>
                          </a:solidFill>
                          <a:effectLst/>
                          <a:latin typeface="Bahnschrift SemiBold SemiConden" panose="020B0502040204020203" pitchFamily="34" charset="0"/>
                        </a:rPr>
                        <a:t> con </a:t>
                      </a:r>
                      <a:r>
                        <a:rPr lang="en-US" sz="1400" b="0" kern="1200" dirty="0" err="1">
                          <a:solidFill>
                            <a:schemeClr val="dk1"/>
                          </a:solidFill>
                          <a:effectLst/>
                          <a:latin typeface="Bahnschrift SemiBold SemiConden" panose="020B0502040204020203" pitchFamily="34" charset="0"/>
                        </a:rPr>
                        <a:t>trỏ</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trỏ</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tới</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phần</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tử</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tiếp</a:t>
                      </a:r>
                      <a:r>
                        <a:rPr lang="en-US" sz="1400" b="0" kern="1200" dirty="0">
                          <a:solidFill>
                            <a:schemeClr val="dk1"/>
                          </a:solidFill>
                          <a:effectLst/>
                          <a:latin typeface="Bahnschrift SemiBold SemiConden" panose="020B0502040204020203" pitchFamily="34" charset="0"/>
                        </a:rPr>
                        <a:t> </a:t>
                      </a:r>
                      <a:r>
                        <a:rPr lang="en-US" sz="1400" b="0" kern="1200" dirty="0" err="1">
                          <a:solidFill>
                            <a:schemeClr val="dk1"/>
                          </a:solidFill>
                          <a:effectLst/>
                          <a:latin typeface="Bahnschrift SemiBold SemiConden" panose="020B0502040204020203" pitchFamily="34" charset="0"/>
                        </a:rPr>
                        <a:t>theo.</a:t>
                      </a:r>
                      <a:endParaRPr lang="en-US" sz="1400" dirty="0">
                        <a:latin typeface="Bahnschrift SemiBold SemiConden" panose="020B0502040204020203" pitchFamily="34" charset="0"/>
                      </a:endParaRPr>
                    </a:p>
                  </a:txBody>
                  <a:tcPr marL="91425" marR="91425" marT="91425" marB="91425">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432671">
                <a:tc>
                  <a:txBody>
                    <a:bodyPr/>
                    <a:lstStyle/>
                    <a:p>
                      <a:r>
                        <a:rPr lang="en-US" sz="1400" b="1" kern="1200" dirty="0">
                          <a:solidFill>
                            <a:schemeClr val="accent3">
                              <a:lumMod val="50000"/>
                            </a:schemeClr>
                          </a:solidFill>
                          <a:effectLst/>
                          <a:latin typeface="Bahnschrift SemiBold SemiConden" panose="020B0502040204020203" pitchFamily="34" charset="0"/>
                        </a:rPr>
                        <a:t>remove()</a:t>
                      </a:r>
                      <a:endParaRPr lang="en-US" sz="1400" b="1" dirty="0">
                        <a:solidFill>
                          <a:schemeClr val="accent3">
                            <a:lumMod val="50000"/>
                          </a:schemeClr>
                        </a:solidFill>
                        <a:latin typeface="Bahnschrift SemiBold SemiConden" panose="020B0502040204020203" pitchFamily="34" charset="0"/>
                      </a:endParaRPr>
                    </a:p>
                  </a:txBody>
                  <a:tcPr marL="91425" marR="91425" marT="91425" marB="91425" anchor="ctr">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lgn="ctr">
                      <a:solidFill>
                        <a:schemeClr val="accent3"/>
                      </a:solidFill>
                      <a:prstDash val="solid"/>
                      <a:round/>
                      <a:headEnd type="none" w="sm" len="sm"/>
                      <a:tailEnd type="none" w="sm" len="sm"/>
                    </a:lnB>
                  </a:tcPr>
                </a:tc>
                <a:tc>
                  <a:txBody>
                    <a:bodyPr/>
                    <a:lstStyle/>
                    <a:p>
                      <a:r>
                        <a:rPr lang="en-US" sz="1400" b="0" kern="1200" dirty="0">
                          <a:solidFill>
                            <a:schemeClr val="dk1"/>
                          </a:solidFill>
                          <a:effectLst/>
                          <a:latin typeface="Bahnschrift SemiBold SemiConden" panose="020B0502040204020203" pitchFamily="34" charset="0"/>
                        </a:rPr>
                        <a:t>L</a:t>
                      </a:r>
                      <a:r>
                        <a:rPr lang="vi-VN" sz="1400" b="0" kern="1200" dirty="0">
                          <a:solidFill>
                            <a:schemeClr val="dk1"/>
                          </a:solidFill>
                          <a:effectLst/>
                          <a:latin typeface="Bahnschrift SemiBold SemiConden" panose="020B0502040204020203" pitchFamily="34" charset="0"/>
                        </a:rPr>
                        <a:t>oại bỏ phần tử </a:t>
                      </a:r>
                      <a:r>
                        <a:rPr lang="en-US" sz="1400" b="0" kern="1200" dirty="0">
                          <a:solidFill>
                            <a:schemeClr val="dk1"/>
                          </a:solidFill>
                          <a:effectLst/>
                          <a:latin typeface="Bahnschrift SemiBold SemiConden" panose="020B0502040204020203" pitchFamily="34" charset="0"/>
                        </a:rPr>
                        <a:t>(</a:t>
                      </a:r>
                      <a:r>
                        <a:rPr lang="vi-VN" sz="1400" b="0" kern="1200" dirty="0">
                          <a:solidFill>
                            <a:schemeClr val="dk1"/>
                          </a:solidFill>
                          <a:effectLst/>
                          <a:latin typeface="Bahnschrift SemiBold SemiConden" panose="020B0502040204020203" pitchFamily="34" charset="0"/>
                        </a:rPr>
                        <a:t>hiếm khi được sử dụng</a:t>
                      </a:r>
                      <a:r>
                        <a:rPr lang="en-US" sz="1400" b="0" kern="1200" dirty="0">
                          <a:solidFill>
                            <a:schemeClr val="dk1"/>
                          </a:solidFill>
                          <a:effectLst/>
                          <a:latin typeface="Bahnschrift SemiBold SemiConden" panose="020B0502040204020203" pitchFamily="34" charset="0"/>
                        </a:rPr>
                        <a:t>)</a:t>
                      </a:r>
                      <a:r>
                        <a:rPr lang="vi-VN" sz="1400" b="0" kern="1200" dirty="0">
                          <a:solidFill>
                            <a:schemeClr val="dk1"/>
                          </a:solidFill>
                          <a:effectLst/>
                          <a:latin typeface="Bahnschrift SemiBold SemiConden" panose="020B0502040204020203" pitchFamily="34" charset="0"/>
                        </a:rPr>
                        <a:t>.</a:t>
                      </a:r>
                      <a:endParaRPr lang="en-US" sz="1400" dirty="0">
                        <a:latin typeface="Bahnschrift SemiBold SemiConden" panose="020B0502040204020203" pitchFamily="34" charset="0"/>
                      </a:endParaRPr>
                    </a:p>
                  </a:txBody>
                  <a:tcPr marL="91425" marR="91425" marT="91425" marB="91425">
                    <a:lnL w="28575" cap="flat" cmpd="sng">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432671">
                <a:tc>
                  <a:txBody>
                    <a:bodyPr/>
                    <a:lstStyle/>
                    <a:p>
                      <a:r>
                        <a:rPr lang="en-US" sz="1400" b="0" i="0" u="none" strike="noStrike" cap="none" dirty="0" err="1">
                          <a:solidFill>
                            <a:schemeClr val="accent3">
                              <a:lumMod val="50000"/>
                            </a:schemeClr>
                          </a:solidFill>
                          <a:effectLst/>
                          <a:latin typeface="Arial"/>
                          <a:ea typeface="Arial"/>
                          <a:cs typeface="Arial"/>
                          <a:sym typeface="Arial"/>
                        </a:rPr>
                        <a:t>nextIndex</a:t>
                      </a:r>
                      <a:r>
                        <a:rPr lang="en-US" sz="1400" b="0" i="0" u="none" strike="noStrike" cap="none" dirty="0">
                          <a:solidFill>
                            <a:schemeClr val="accent3">
                              <a:lumMod val="50000"/>
                            </a:schemeClr>
                          </a:solidFill>
                          <a:effectLst/>
                          <a:latin typeface="Arial"/>
                          <a:ea typeface="Arial"/>
                          <a:cs typeface="Arial"/>
                          <a:sym typeface="Arial"/>
                        </a:rPr>
                        <a:t>()</a:t>
                      </a:r>
                      <a:endParaRPr lang="en-US" sz="1400" b="1" dirty="0">
                        <a:solidFill>
                          <a:schemeClr val="accent3">
                            <a:lumMod val="50000"/>
                          </a:schemeClr>
                        </a:solidFill>
                        <a:latin typeface="Bahnschrift SemiBold SemiConden" panose="020B0502040204020203" pitchFamily="34" charset="0"/>
                      </a:endParaRPr>
                    </a:p>
                  </a:txBody>
                  <a:tcPr marL="91425" marR="91425" marT="91425" marB="91425" anchor="ctr">
                    <a:lnL w="28575" cap="flat" cmpd="sng">
                      <a:solidFill>
                        <a:schemeClr val="accent3"/>
                      </a:solidFill>
                      <a:prstDash val="solid"/>
                      <a:round/>
                      <a:headEnd type="none" w="sm" len="sm"/>
                      <a:tailEnd type="none" w="sm" len="sm"/>
                    </a:lnL>
                    <a:lnR w="28575" cap="flat" cmpd="sng" algn="ctr">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lgn="ctr">
                      <a:solidFill>
                        <a:schemeClr val="accent3"/>
                      </a:solidFill>
                      <a:prstDash val="solid"/>
                      <a:round/>
                      <a:headEnd type="none" w="sm" len="sm"/>
                      <a:tailEnd type="none" w="sm" len="sm"/>
                    </a:lnB>
                  </a:tcPr>
                </a:tc>
                <a:tc>
                  <a:txBody>
                    <a:bodyPr/>
                    <a:lstStyle/>
                    <a:p>
                      <a:r>
                        <a:rPr lang="en-US" sz="1400" b="0" i="0" u="none" strike="noStrike" cap="none" dirty="0">
                          <a:solidFill>
                            <a:srgbClr val="000000"/>
                          </a:solidFill>
                          <a:effectLst/>
                          <a:latin typeface="Bahnschrift SemiBold SemiConden" panose="020B0502040204020203" pitchFamily="34" charset="0"/>
                          <a:ea typeface="Arial"/>
                          <a:cs typeface="Arial"/>
                          <a:sym typeface="Arial"/>
                        </a:rPr>
                        <a:t>T</a:t>
                      </a:r>
                      <a:r>
                        <a:rPr lang="vi-VN" sz="1400" b="0" i="0" u="none" strike="noStrike" cap="none" dirty="0">
                          <a:solidFill>
                            <a:srgbClr val="000000"/>
                          </a:solidFill>
                          <a:effectLst/>
                          <a:latin typeface="Bahnschrift SemiBold SemiConden" panose="020B0502040204020203" pitchFamily="34" charset="0"/>
                          <a:ea typeface="Arial"/>
                          <a:cs typeface="Arial"/>
                          <a:sym typeface="Arial"/>
                        </a:rPr>
                        <a:t>rả về chỉ mục của phần tử mà phương thức next() sẽ trả về</a:t>
                      </a:r>
                      <a:endParaRPr lang="en-US" sz="1400" dirty="0">
                        <a:latin typeface="Bahnschrift SemiBold SemiConden" panose="020B0502040204020203" pitchFamily="34" charset="0"/>
                      </a:endParaRPr>
                    </a:p>
                  </a:txBody>
                  <a:tcPr marL="91425" marR="91425" marT="91425" marB="91425">
                    <a:lnL w="28575" cap="flat" cmpd="sng" algn="ctr">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777584132"/>
                  </a:ext>
                </a:extLst>
              </a:tr>
              <a:tr h="432671">
                <a:tc>
                  <a:txBody>
                    <a:bodyPr/>
                    <a:lstStyle/>
                    <a:p>
                      <a:r>
                        <a:rPr lang="en-US" sz="1400" b="0" i="0" u="none" strike="noStrike" cap="none" dirty="0">
                          <a:solidFill>
                            <a:schemeClr val="accent3">
                              <a:lumMod val="50000"/>
                            </a:schemeClr>
                          </a:solidFill>
                          <a:effectLst/>
                          <a:latin typeface="Arial"/>
                          <a:ea typeface="Arial"/>
                          <a:cs typeface="Arial"/>
                          <a:sym typeface="Arial"/>
                        </a:rPr>
                        <a:t>previous()</a:t>
                      </a:r>
                      <a:endParaRPr lang="en-US" sz="1400" b="1" dirty="0">
                        <a:solidFill>
                          <a:schemeClr val="accent3">
                            <a:lumMod val="50000"/>
                          </a:schemeClr>
                        </a:solidFill>
                        <a:latin typeface="Bahnschrift SemiBold SemiConden" panose="020B0502040204020203" pitchFamily="34" charset="0"/>
                      </a:endParaRPr>
                    </a:p>
                  </a:txBody>
                  <a:tcPr marL="91425" marR="91425" marT="91425" marB="91425" anchor="ctr">
                    <a:lnL w="28575" cap="flat" cmpd="sng">
                      <a:solidFill>
                        <a:schemeClr val="accent3"/>
                      </a:solidFill>
                      <a:prstDash val="solid"/>
                      <a:round/>
                      <a:headEnd type="none" w="sm" len="sm"/>
                      <a:tailEnd type="none" w="sm" len="sm"/>
                    </a:lnL>
                    <a:lnR w="28575" cap="flat" cmpd="sng" algn="ctr">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lgn="ctr">
                      <a:solidFill>
                        <a:schemeClr val="accent3"/>
                      </a:solidFill>
                      <a:prstDash val="solid"/>
                      <a:round/>
                      <a:headEnd type="none" w="sm" len="sm"/>
                      <a:tailEnd type="none" w="sm" len="sm"/>
                    </a:lnB>
                  </a:tcPr>
                </a:tc>
                <a:tc>
                  <a:txBody>
                    <a:bodyPr/>
                    <a:lstStyle/>
                    <a:p>
                      <a:r>
                        <a:rPr lang="en-US" sz="1400" b="0" i="0" u="none" strike="noStrike" cap="none" dirty="0">
                          <a:solidFill>
                            <a:srgbClr val="000000"/>
                          </a:solidFill>
                          <a:effectLst/>
                          <a:latin typeface="Bahnschrift SemiBold SemiConden" panose="020B0502040204020203" pitchFamily="34" charset="0"/>
                          <a:ea typeface="Arial"/>
                          <a:cs typeface="Arial"/>
                          <a:sym typeface="Arial"/>
                        </a:rPr>
                        <a:t>T</a:t>
                      </a:r>
                      <a:r>
                        <a:rPr lang="vi-VN" sz="1400" b="0" i="0" u="none" strike="noStrike" cap="none" dirty="0">
                          <a:solidFill>
                            <a:srgbClr val="000000"/>
                          </a:solidFill>
                          <a:effectLst/>
                          <a:latin typeface="Bahnschrift SemiBold SemiConden" panose="020B0502040204020203" pitchFamily="34" charset="0"/>
                          <a:ea typeface="Arial"/>
                          <a:cs typeface="Arial"/>
                          <a:sym typeface="Arial"/>
                        </a:rPr>
                        <a:t>rả về phần tử trước đó của danh sách</a:t>
                      </a:r>
                      <a:endParaRPr lang="en-US" sz="1400" dirty="0">
                        <a:latin typeface="Bahnschrift SemiBold SemiConden" panose="020B0502040204020203" pitchFamily="34" charset="0"/>
                      </a:endParaRPr>
                    </a:p>
                  </a:txBody>
                  <a:tcPr marL="91425" marR="91425" marT="91425" marB="91425">
                    <a:lnL w="28575" cap="flat" cmpd="sng" algn="ctr">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2739055073"/>
                  </a:ext>
                </a:extLst>
              </a:tr>
              <a:tr h="566285">
                <a:tc>
                  <a:txBody>
                    <a:bodyPr/>
                    <a:lstStyle/>
                    <a:p>
                      <a:r>
                        <a:rPr lang="en-US" sz="1400" b="0" i="0" u="none" strike="noStrike" cap="none" dirty="0" err="1">
                          <a:solidFill>
                            <a:schemeClr val="accent3">
                              <a:lumMod val="50000"/>
                            </a:schemeClr>
                          </a:solidFill>
                          <a:effectLst/>
                          <a:latin typeface="Arial"/>
                          <a:ea typeface="Arial"/>
                          <a:cs typeface="Arial"/>
                          <a:sym typeface="Arial"/>
                        </a:rPr>
                        <a:t>previousIndex</a:t>
                      </a:r>
                      <a:r>
                        <a:rPr lang="en-US" sz="1400" b="0" i="0" u="none" strike="noStrike" cap="none" dirty="0">
                          <a:solidFill>
                            <a:schemeClr val="accent3">
                              <a:lumMod val="50000"/>
                            </a:schemeClr>
                          </a:solidFill>
                          <a:effectLst/>
                          <a:latin typeface="Arial"/>
                          <a:ea typeface="Arial"/>
                          <a:cs typeface="Arial"/>
                          <a:sym typeface="Arial"/>
                        </a:rPr>
                        <a:t>()</a:t>
                      </a:r>
                      <a:endParaRPr lang="en-US" sz="1400" b="1" dirty="0">
                        <a:solidFill>
                          <a:schemeClr val="accent3">
                            <a:lumMod val="50000"/>
                          </a:schemeClr>
                        </a:solidFill>
                        <a:latin typeface="Bahnschrift SemiBold SemiConden" panose="020B0502040204020203" pitchFamily="34" charset="0"/>
                      </a:endParaRPr>
                    </a:p>
                  </a:txBody>
                  <a:tcPr marL="91425" marR="91425" marT="91425" marB="91425" anchor="ctr">
                    <a:lnL w="28575" cap="flat" cmpd="sng">
                      <a:solidFill>
                        <a:schemeClr val="accent3"/>
                      </a:solidFill>
                      <a:prstDash val="solid"/>
                      <a:round/>
                      <a:headEnd type="none" w="sm" len="sm"/>
                      <a:tailEnd type="none" w="sm" len="sm"/>
                    </a:lnL>
                    <a:lnR w="28575" cap="flat" cmpd="sng" algn="ctr">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lgn="ctr">
                      <a:solidFill>
                        <a:schemeClr val="accent3"/>
                      </a:solidFill>
                      <a:prstDash val="solid"/>
                      <a:round/>
                      <a:headEnd type="none" w="sm" len="sm"/>
                      <a:tailEnd type="none" w="sm" len="sm"/>
                    </a:lnB>
                  </a:tcPr>
                </a:tc>
                <a:tc>
                  <a:txBody>
                    <a:bodyPr/>
                    <a:lstStyle/>
                    <a:p>
                      <a:r>
                        <a:rPr lang="en-US" sz="1400" b="0" i="0" u="none" strike="noStrike" cap="none" dirty="0">
                          <a:solidFill>
                            <a:srgbClr val="000000"/>
                          </a:solidFill>
                          <a:effectLst/>
                          <a:latin typeface="Bahnschrift SemiBold SemiConden" panose="020B0502040204020203" pitchFamily="34" charset="0"/>
                          <a:ea typeface="Arial"/>
                          <a:cs typeface="Arial"/>
                          <a:sym typeface="Arial"/>
                        </a:rPr>
                        <a:t>T</a:t>
                      </a:r>
                      <a:r>
                        <a:rPr lang="vi-VN" sz="1400" b="0" i="0" u="none" strike="noStrike" cap="none" dirty="0">
                          <a:solidFill>
                            <a:srgbClr val="000000"/>
                          </a:solidFill>
                          <a:effectLst/>
                          <a:latin typeface="Bahnschrift SemiBold SemiConden" panose="020B0502040204020203" pitchFamily="34" charset="0"/>
                          <a:ea typeface="Arial"/>
                          <a:cs typeface="Arial"/>
                          <a:sym typeface="Arial"/>
                        </a:rPr>
                        <a:t>rả về chỉ mục của phần tử mà phương thức previous() sẽ trả về</a:t>
                      </a:r>
                      <a:endParaRPr lang="en-US" sz="1400" dirty="0">
                        <a:latin typeface="Bahnschrift SemiBold SemiConden" panose="020B0502040204020203" pitchFamily="34" charset="0"/>
                      </a:endParaRPr>
                    </a:p>
                  </a:txBody>
                  <a:tcPr marL="91425" marR="91425" marT="91425" marB="91425">
                    <a:lnL w="28575" cap="flat" cmpd="sng" algn="ctr">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956641914"/>
                  </a:ext>
                </a:extLst>
              </a:tr>
              <a:tr h="432671">
                <a:tc>
                  <a:txBody>
                    <a:bodyPr/>
                    <a:lstStyle/>
                    <a:p>
                      <a:r>
                        <a:rPr lang="en-US" sz="1400" b="1" dirty="0">
                          <a:solidFill>
                            <a:schemeClr val="accent3">
                              <a:lumMod val="50000"/>
                            </a:schemeClr>
                          </a:solidFill>
                          <a:latin typeface="Bahnschrift SemiBold SemiConden" panose="020B0502040204020203" pitchFamily="34" charset="0"/>
                        </a:rPr>
                        <a:t>set()</a:t>
                      </a:r>
                    </a:p>
                  </a:txBody>
                  <a:tcPr marL="91425" marR="91425" marT="91425" marB="91425" anchor="ctr">
                    <a:lnL w="28575" cap="flat" cmpd="sng">
                      <a:solidFill>
                        <a:schemeClr val="accent3"/>
                      </a:solidFill>
                      <a:prstDash val="solid"/>
                      <a:round/>
                      <a:headEnd type="none" w="sm" len="sm"/>
                      <a:tailEnd type="none" w="sm" len="sm"/>
                    </a:lnL>
                    <a:lnR w="28575" cap="flat" cmpd="sng" algn="ctr">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tc>
                  <a:txBody>
                    <a:bodyPr/>
                    <a:lstStyle/>
                    <a:p>
                      <a:r>
                        <a:rPr lang="en-US" sz="1400" b="0" i="0" u="none" strike="noStrike" cap="none" dirty="0">
                          <a:solidFill>
                            <a:srgbClr val="000000"/>
                          </a:solidFill>
                          <a:effectLst/>
                          <a:latin typeface="Bahnschrift SemiBold SemiConden" panose="020B0502040204020203" pitchFamily="34" charset="0"/>
                          <a:ea typeface="Arial"/>
                          <a:cs typeface="Arial"/>
                          <a:sym typeface="Arial"/>
                        </a:rPr>
                        <a:t>T</a:t>
                      </a:r>
                      <a:r>
                        <a:rPr lang="vi-VN" sz="1400" b="0" i="0" u="none" strike="noStrike" cap="none" dirty="0">
                          <a:solidFill>
                            <a:srgbClr val="000000"/>
                          </a:solidFill>
                          <a:effectLst/>
                          <a:latin typeface="Bahnschrift SemiBold SemiConden" panose="020B0502040204020203" pitchFamily="34" charset="0"/>
                          <a:ea typeface="Arial"/>
                          <a:cs typeface="Arial"/>
                          <a:sym typeface="Arial"/>
                        </a:rPr>
                        <a:t>hay thế phần tử được trả về bởi một trong hai next()</a:t>
                      </a:r>
                      <a:r>
                        <a:rPr lang="en-US" sz="1400" b="0" i="0" u="none" strike="noStrike" cap="none" dirty="0">
                          <a:solidFill>
                            <a:srgbClr val="000000"/>
                          </a:solidFill>
                          <a:effectLst/>
                          <a:latin typeface="Bahnschrift SemiBold SemiConden" panose="020B0502040204020203" pitchFamily="34" charset="0"/>
                          <a:ea typeface="Arial"/>
                          <a:cs typeface="Arial"/>
                          <a:sym typeface="Arial"/>
                        </a:rPr>
                        <a:t> </a:t>
                      </a:r>
                      <a:r>
                        <a:rPr lang="vi-VN" sz="1400" b="0" i="0" u="none" strike="noStrike" cap="none" dirty="0">
                          <a:solidFill>
                            <a:srgbClr val="000000"/>
                          </a:solidFill>
                          <a:effectLst/>
                          <a:latin typeface="Bahnschrift SemiBold SemiConden" panose="020B0502040204020203" pitchFamily="34" charset="0"/>
                          <a:ea typeface="Arial"/>
                          <a:cs typeface="Arial"/>
                          <a:sym typeface="Arial"/>
                        </a:rPr>
                        <a:t>hoặc previous()</a:t>
                      </a:r>
                      <a:r>
                        <a:rPr lang="en-US" sz="1400" b="0" i="0" u="none" strike="noStrike" cap="none" dirty="0">
                          <a:solidFill>
                            <a:srgbClr val="000000"/>
                          </a:solidFill>
                          <a:effectLst/>
                          <a:latin typeface="Bahnschrift SemiBold SemiConden" panose="020B0502040204020203" pitchFamily="34" charset="0"/>
                          <a:ea typeface="Arial"/>
                          <a:cs typeface="Arial"/>
                          <a:sym typeface="Arial"/>
                        </a:rPr>
                        <a:t> </a:t>
                      </a:r>
                      <a:r>
                        <a:rPr lang="vi-VN" sz="1400" b="0" i="0" u="none" strike="noStrike" cap="none" dirty="0">
                          <a:solidFill>
                            <a:srgbClr val="000000"/>
                          </a:solidFill>
                          <a:effectLst/>
                          <a:latin typeface="Bahnschrift SemiBold SemiConden" panose="020B0502040204020203" pitchFamily="34" charset="0"/>
                          <a:ea typeface="Arial"/>
                          <a:cs typeface="Arial"/>
                          <a:sym typeface="Arial"/>
                        </a:rPr>
                        <a:t>bằng phần tử được chỉ định</a:t>
                      </a:r>
                      <a:endParaRPr lang="en-US" sz="1400" dirty="0">
                        <a:latin typeface="Bahnschrift SemiBold SemiConden" panose="020B0502040204020203" pitchFamily="34" charset="0"/>
                      </a:endParaRPr>
                    </a:p>
                  </a:txBody>
                  <a:tcPr marL="91425" marR="91425" marT="91425" marB="91425">
                    <a:lnL w="28575" cap="flat" cmpd="sng" algn="ctr">
                      <a:solidFill>
                        <a:schemeClr val="accent3"/>
                      </a:solidFill>
                      <a:prstDash val="solid"/>
                      <a:round/>
                      <a:headEnd type="none" w="sm" len="sm"/>
                      <a:tailEnd type="none" w="sm" len="sm"/>
                    </a:lnL>
                    <a:lnR w="28575" cap="flat" cmpd="sng">
                      <a:solidFill>
                        <a:schemeClr val="accent3"/>
                      </a:solidFill>
                      <a:prstDash val="solid"/>
                      <a:round/>
                      <a:headEnd type="none" w="sm" len="sm"/>
                      <a:tailEnd type="none" w="sm" len="sm"/>
                    </a:lnR>
                    <a:lnT w="28575" cap="flat" cmpd="sng">
                      <a:solidFill>
                        <a:schemeClr val="accent3"/>
                      </a:solidFill>
                      <a:prstDash val="solid"/>
                      <a:round/>
                      <a:headEnd type="none" w="sm" len="sm"/>
                      <a:tailEnd type="none" w="sm" len="sm"/>
                    </a:lnT>
                    <a:lnB w="28575" cap="flat" cmpd="sng">
                      <a:solidFill>
                        <a:schemeClr val="accent3"/>
                      </a:solidFill>
                      <a:prstDash val="solid"/>
                      <a:round/>
                      <a:headEnd type="none" w="sm" len="sm"/>
                      <a:tailEnd type="none" w="sm" len="sm"/>
                    </a:lnB>
                  </a:tcPr>
                </a:tc>
                <a:extLst>
                  <a:ext uri="{0D108BD9-81ED-4DB2-BD59-A6C34878D82A}">
                    <a16:rowId xmlns:a16="http://schemas.microsoft.com/office/drawing/2014/main" val="1507713945"/>
                  </a:ext>
                </a:extLst>
              </a:tr>
            </a:tbl>
          </a:graphicData>
        </a:graphic>
      </p:graphicFrame>
      <p:sp>
        <p:nvSpPr>
          <p:cNvPr id="285" name="Google Shape;285;p33"/>
          <p:cNvSpPr/>
          <p:nvPr/>
        </p:nvSpPr>
        <p:spPr>
          <a:xfrm>
            <a:off x="8555366" y="2066679"/>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3"/>
          <p:cNvSpPr/>
          <p:nvPr/>
        </p:nvSpPr>
        <p:spPr>
          <a:xfrm>
            <a:off x="8164179" y="96346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a:off x="8555363" y="531769"/>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p:nvPr/>
        </p:nvSpPr>
        <p:spPr>
          <a:xfrm>
            <a:off x="8625441" y="1335907"/>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7827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A41273E8-7938-B01E-FF79-95E7F69AD7CE}"/>
              </a:ext>
            </a:extLst>
          </p:cNvPr>
          <p:cNvSpPr>
            <a:spLocks noGrp="1"/>
          </p:cNvSpPr>
          <p:nvPr>
            <p:ph type="title"/>
          </p:nvPr>
        </p:nvSpPr>
        <p:spPr>
          <a:xfrm>
            <a:off x="713250" y="192590"/>
            <a:ext cx="7717500" cy="572700"/>
          </a:xfrm>
        </p:spPr>
        <p:txBody>
          <a:bodyPr/>
          <a:lstStyle/>
          <a:p>
            <a:r>
              <a:rPr lang="en-US" sz="3200" dirty="0"/>
              <a:t>List Iterator – Example</a:t>
            </a:r>
          </a:p>
        </p:txBody>
      </p:sp>
      <p:sp>
        <p:nvSpPr>
          <p:cNvPr id="15" name="Subtitle 14">
            <a:extLst>
              <a:ext uri="{FF2B5EF4-FFF2-40B4-BE49-F238E27FC236}">
                <a16:creationId xmlns:a16="http://schemas.microsoft.com/office/drawing/2014/main" id="{167423A9-EFAA-73D8-B992-9A8E96D8409B}"/>
              </a:ext>
            </a:extLst>
          </p:cNvPr>
          <p:cNvSpPr>
            <a:spLocks noGrp="1"/>
          </p:cNvSpPr>
          <p:nvPr>
            <p:ph type="subTitle" idx="2"/>
          </p:nvPr>
        </p:nvSpPr>
        <p:spPr>
          <a:xfrm>
            <a:off x="713224" y="1114425"/>
            <a:ext cx="3615889" cy="2089515"/>
          </a:xfrm>
        </p:spPr>
        <p:txBody>
          <a:bodyPr/>
          <a:lstStyle/>
          <a:p>
            <a:pPr algn="l"/>
            <a:r>
              <a:rPr lang="en-US" sz="1400" b="1" dirty="0">
                <a:solidFill>
                  <a:srgbClr val="444444"/>
                </a:solidFill>
                <a:latin typeface="BlinkMacSystemFont"/>
              </a:rPr>
              <a:t>public</a:t>
            </a:r>
            <a:r>
              <a:rPr lang="en-US" sz="1400" dirty="0">
                <a:solidFill>
                  <a:srgbClr val="444444"/>
                </a:solidFill>
                <a:latin typeface="BlinkMacSystemFont"/>
              </a:rPr>
              <a:t> </a:t>
            </a:r>
            <a:r>
              <a:rPr lang="en-US" sz="1400" b="1" dirty="0">
                <a:solidFill>
                  <a:srgbClr val="444444"/>
                </a:solidFill>
                <a:latin typeface="BlinkMacSystemFont"/>
              </a:rPr>
              <a:t>static</a:t>
            </a:r>
            <a:r>
              <a:rPr lang="en-US" sz="1400" dirty="0">
                <a:solidFill>
                  <a:srgbClr val="444444"/>
                </a:solidFill>
                <a:latin typeface="BlinkMacSystemFont"/>
              </a:rPr>
              <a:t> </a:t>
            </a:r>
            <a:r>
              <a:rPr lang="en-US" sz="1400" b="1" dirty="0">
                <a:solidFill>
                  <a:srgbClr val="444444"/>
                </a:solidFill>
                <a:latin typeface="BlinkMacSystemFont"/>
              </a:rPr>
              <a:t>void</a:t>
            </a:r>
            <a:r>
              <a:rPr lang="en-US" sz="1400" dirty="0">
                <a:solidFill>
                  <a:srgbClr val="444444"/>
                </a:solidFill>
                <a:latin typeface="BlinkMacSystemFont"/>
              </a:rPr>
              <a:t> </a:t>
            </a:r>
            <a:r>
              <a:rPr lang="en-US" sz="1400" b="1" dirty="0">
                <a:solidFill>
                  <a:srgbClr val="880000"/>
                </a:solidFill>
                <a:latin typeface="BlinkMacSystemFont"/>
              </a:rPr>
              <a:t>main</a:t>
            </a:r>
            <a:r>
              <a:rPr lang="en-US" sz="1400" dirty="0">
                <a:solidFill>
                  <a:srgbClr val="444444"/>
                </a:solidFill>
                <a:latin typeface="BlinkMacSystemFont"/>
              </a:rPr>
              <a:t>(String[] args) { </a:t>
            </a:r>
          </a:p>
          <a:p>
            <a:pPr algn="l"/>
            <a:r>
              <a:rPr lang="en-US" sz="1400" dirty="0">
                <a:solidFill>
                  <a:srgbClr val="888888"/>
                </a:solidFill>
                <a:latin typeface="BlinkMacSystemFont"/>
              </a:rPr>
              <a:t>// List is a </a:t>
            </a:r>
            <a:r>
              <a:rPr lang="en-US" sz="1400" dirty="0" err="1">
                <a:solidFill>
                  <a:srgbClr val="888888"/>
                </a:solidFill>
                <a:latin typeface="BlinkMacSystemFont"/>
              </a:rPr>
              <a:t>subinterface</a:t>
            </a:r>
            <a:r>
              <a:rPr lang="en-US" sz="1400" dirty="0">
                <a:solidFill>
                  <a:srgbClr val="888888"/>
                </a:solidFill>
                <a:latin typeface="BlinkMacSystemFont"/>
              </a:rPr>
              <a:t> of Collection.</a:t>
            </a:r>
            <a:r>
              <a:rPr lang="en-US" sz="1400" dirty="0">
                <a:solidFill>
                  <a:srgbClr val="444444"/>
                </a:solidFill>
                <a:latin typeface="BlinkMacSystemFont"/>
              </a:rPr>
              <a:t> </a:t>
            </a:r>
          </a:p>
          <a:p>
            <a:pPr algn="l"/>
            <a:r>
              <a:rPr lang="en-US" sz="1400" dirty="0">
                <a:solidFill>
                  <a:srgbClr val="444444"/>
                </a:solidFill>
                <a:latin typeface="BlinkMacSystemFont"/>
              </a:rPr>
              <a:t>List&lt;String&gt; classes = </a:t>
            </a:r>
            <a:r>
              <a:rPr lang="en-US" sz="1400" b="1" dirty="0">
                <a:solidFill>
                  <a:srgbClr val="444444"/>
                </a:solidFill>
                <a:latin typeface="BlinkMacSystemFont"/>
              </a:rPr>
              <a:t>new</a:t>
            </a:r>
            <a:r>
              <a:rPr lang="en-US" sz="1400" dirty="0">
                <a:solidFill>
                  <a:srgbClr val="444444"/>
                </a:solidFill>
                <a:latin typeface="BlinkMacSystemFont"/>
              </a:rPr>
              <a:t> </a:t>
            </a:r>
            <a:r>
              <a:rPr lang="en-US" sz="1400" b="1" dirty="0">
                <a:solidFill>
                  <a:srgbClr val="880000"/>
                </a:solidFill>
                <a:latin typeface="BlinkMacSystemFont"/>
              </a:rPr>
              <a:t>ArrayList</a:t>
            </a:r>
            <a:r>
              <a:rPr lang="en-US" sz="1400" dirty="0">
                <a:solidFill>
                  <a:srgbClr val="444444"/>
                </a:solidFill>
                <a:latin typeface="BlinkMacSystemFont"/>
              </a:rPr>
              <a:t>&lt;String&gt;(); </a:t>
            </a:r>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“12A"</a:t>
            </a:r>
            <a:r>
              <a:rPr lang="en-US" sz="1400" dirty="0">
                <a:solidFill>
                  <a:srgbClr val="444444"/>
                </a:solidFill>
                <a:latin typeface="BlinkMacSystemFont"/>
              </a:rPr>
              <a:t>); </a:t>
            </a:r>
          </a:p>
          <a:p>
            <a:pPr algn="l"/>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“12A1"</a:t>
            </a:r>
            <a:r>
              <a:rPr lang="en-US" sz="1400" dirty="0">
                <a:solidFill>
                  <a:srgbClr val="444444"/>
                </a:solidFill>
                <a:latin typeface="BlinkMacSystemFont"/>
              </a:rPr>
              <a:t>); </a:t>
            </a:r>
          </a:p>
          <a:p>
            <a:pPr algn="l"/>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“12B"</a:t>
            </a:r>
            <a:r>
              <a:rPr lang="en-US" sz="1400" dirty="0">
                <a:solidFill>
                  <a:srgbClr val="444444"/>
                </a:solidFill>
                <a:latin typeface="BlinkMacSystemFont"/>
              </a:rPr>
              <a:t>); </a:t>
            </a:r>
          </a:p>
          <a:p>
            <a:pPr algn="l"/>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“12B1"</a:t>
            </a:r>
            <a:r>
              <a:rPr lang="en-US" sz="1400" dirty="0">
                <a:solidFill>
                  <a:srgbClr val="444444"/>
                </a:solidFill>
                <a:latin typeface="BlinkMacSystemFont"/>
              </a:rPr>
              <a:t>); </a:t>
            </a:r>
          </a:p>
          <a:p>
            <a:pPr algn="l"/>
            <a:r>
              <a:rPr lang="en-US" sz="1400" dirty="0" err="1">
                <a:solidFill>
                  <a:srgbClr val="444444"/>
                </a:solidFill>
                <a:latin typeface="BlinkMacSystemFont"/>
              </a:rPr>
              <a:t>classes.add</a:t>
            </a:r>
            <a:r>
              <a:rPr lang="en-US" sz="1400" dirty="0">
                <a:solidFill>
                  <a:srgbClr val="444444"/>
                </a:solidFill>
                <a:latin typeface="BlinkMacSystemFont"/>
              </a:rPr>
              <a:t>(</a:t>
            </a:r>
            <a:r>
              <a:rPr lang="en-US" sz="1400" dirty="0">
                <a:solidFill>
                  <a:srgbClr val="880000"/>
                </a:solidFill>
                <a:latin typeface="BlinkMacSystemFont"/>
              </a:rPr>
              <a:t>“12C"</a:t>
            </a:r>
            <a:r>
              <a:rPr lang="en-US" sz="1400" dirty="0">
                <a:solidFill>
                  <a:srgbClr val="444444"/>
                </a:solidFill>
                <a:latin typeface="BlinkMacSystemFont"/>
              </a:rPr>
              <a:t>);</a:t>
            </a:r>
          </a:p>
          <a:p>
            <a:pPr algn="l"/>
            <a:r>
              <a:rPr lang="en-US" sz="1400" dirty="0" err="1">
                <a:solidFill>
                  <a:srgbClr val="444444"/>
                </a:solidFill>
                <a:latin typeface="BlinkMacSystemFont"/>
              </a:rPr>
              <a:t>ListIterator</a:t>
            </a:r>
            <a:r>
              <a:rPr lang="en-US" sz="1400" dirty="0">
                <a:solidFill>
                  <a:srgbClr val="444444"/>
                </a:solidFill>
                <a:latin typeface="BlinkMacSystemFont"/>
              </a:rPr>
              <a:t>&lt;String&gt; iterator = 	</a:t>
            </a:r>
            <a:r>
              <a:rPr lang="en-US" sz="1400" dirty="0" err="1">
                <a:solidFill>
                  <a:srgbClr val="444444"/>
                </a:solidFill>
                <a:latin typeface="BlinkMacSystemFont"/>
              </a:rPr>
              <a:t>classes.listIterator</a:t>
            </a:r>
            <a:r>
              <a:rPr lang="en-US" sz="1400" dirty="0">
                <a:solidFill>
                  <a:srgbClr val="444444"/>
                </a:solidFill>
                <a:latin typeface="BlinkMacSystemFont"/>
              </a:rPr>
              <a:t>();</a:t>
            </a:r>
          </a:p>
          <a:p>
            <a:pPr algn="l"/>
            <a:r>
              <a:rPr lang="en-US" sz="1400" dirty="0">
                <a:solidFill>
                  <a:srgbClr val="444444"/>
                </a:solidFill>
                <a:latin typeface="BlinkMacSystemFont"/>
              </a:rPr>
              <a:t> </a:t>
            </a:r>
            <a:r>
              <a:rPr lang="en-US" sz="1400" b="1" dirty="0">
                <a:solidFill>
                  <a:srgbClr val="444444"/>
                </a:solidFill>
                <a:latin typeface="BlinkMacSystemFont"/>
              </a:rPr>
              <a:t>while</a:t>
            </a:r>
            <a:r>
              <a:rPr lang="en-US" sz="1400" dirty="0">
                <a:solidFill>
                  <a:srgbClr val="444444"/>
                </a:solidFill>
                <a:latin typeface="BlinkMacSystemFont"/>
              </a:rPr>
              <a:t>(</a:t>
            </a:r>
            <a:r>
              <a:rPr lang="en-US" sz="1400" dirty="0" err="1">
                <a:solidFill>
                  <a:srgbClr val="444444"/>
                </a:solidFill>
                <a:latin typeface="BlinkMacSystemFont"/>
              </a:rPr>
              <a:t>iterator.hasNext</a:t>
            </a:r>
            <a:r>
              <a:rPr lang="en-US" sz="1400" dirty="0">
                <a:solidFill>
                  <a:srgbClr val="444444"/>
                </a:solidFill>
                <a:latin typeface="BlinkMacSystemFont"/>
              </a:rPr>
              <a:t>()) { </a:t>
            </a:r>
          </a:p>
          <a:p>
            <a:pPr algn="l"/>
            <a:r>
              <a:rPr lang="en-US" sz="1400" dirty="0">
                <a:solidFill>
                  <a:srgbClr val="880000"/>
                </a:solidFill>
                <a:latin typeface="BlinkMacSystemFont"/>
              </a:rPr>
              <a:t>    String</a:t>
            </a:r>
            <a:r>
              <a:rPr lang="en-US" sz="1400" dirty="0">
                <a:solidFill>
                  <a:srgbClr val="444444"/>
                </a:solidFill>
                <a:latin typeface="BlinkMacSystemFont"/>
              </a:rPr>
              <a:t> </a:t>
            </a:r>
            <a:r>
              <a:rPr lang="en-US" sz="1400" dirty="0">
                <a:solidFill>
                  <a:srgbClr val="BC6060"/>
                </a:solidFill>
                <a:latin typeface="BlinkMacSystemFont"/>
              </a:rPr>
              <a:t>class</a:t>
            </a:r>
            <a:r>
              <a:rPr lang="en-US" sz="1400" dirty="0">
                <a:solidFill>
                  <a:srgbClr val="444444"/>
                </a:solidFill>
                <a:latin typeface="BlinkMacSystemFont"/>
              </a:rPr>
              <a:t> </a:t>
            </a:r>
            <a:r>
              <a:rPr lang="en-US" sz="1400" dirty="0">
                <a:solidFill>
                  <a:srgbClr val="BC6060"/>
                </a:solidFill>
                <a:latin typeface="BlinkMacSystemFont"/>
              </a:rPr>
              <a:t>=</a:t>
            </a:r>
            <a:r>
              <a:rPr lang="en-US" sz="1400" dirty="0">
                <a:solidFill>
                  <a:srgbClr val="444444"/>
                </a:solidFill>
                <a:latin typeface="BlinkMacSystemFont"/>
              </a:rPr>
              <a:t> </a:t>
            </a:r>
            <a:r>
              <a:rPr lang="en-US" sz="1400" dirty="0" err="1">
                <a:solidFill>
                  <a:srgbClr val="444444"/>
                </a:solidFill>
                <a:latin typeface="BlinkMacSystemFont"/>
              </a:rPr>
              <a:t>iterator.next</a:t>
            </a:r>
            <a:r>
              <a:rPr lang="en-US" sz="1400" dirty="0">
                <a:solidFill>
                  <a:srgbClr val="444444"/>
                </a:solidFill>
                <a:latin typeface="BlinkMacSystemFont"/>
              </a:rPr>
              <a:t>(); </a:t>
            </a:r>
          </a:p>
          <a:p>
            <a:pPr algn="l"/>
            <a:r>
              <a:rPr lang="en-US" sz="1400" dirty="0">
                <a:solidFill>
                  <a:srgbClr val="444444"/>
                </a:solidFill>
                <a:latin typeface="BlinkMacSystemFont"/>
              </a:rPr>
              <a:t>    </a:t>
            </a:r>
            <a:r>
              <a:rPr lang="en-US" sz="1400" dirty="0" err="1">
                <a:solidFill>
                  <a:srgbClr val="444444"/>
                </a:solidFill>
                <a:latin typeface="BlinkMacSystemFont"/>
              </a:rPr>
              <a:t>System.out.println</a:t>
            </a:r>
            <a:r>
              <a:rPr lang="en-US" sz="1400" dirty="0">
                <a:solidFill>
                  <a:srgbClr val="444444"/>
                </a:solidFill>
                <a:latin typeface="BlinkMacSystemFont"/>
              </a:rPr>
              <a:t>(</a:t>
            </a:r>
            <a:r>
              <a:rPr lang="en-US" sz="1400" dirty="0">
                <a:solidFill>
                  <a:srgbClr val="BC6060"/>
                </a:solidFill>
                <a:latin typeface="BlinkMacSystemFont"/>
              </a:rPr>
              <a:t>class</a:t>
            </a:r>
            <a:r>
              <a:rPr lang="en-US" sz="1400" dirty="0">
                <a:solidFill>
                  <a:srgbClr val="444444"/>
                </a:solidFill>
                <a:latin typeface="BlinkMacSystemFont"/>
              </a:rPr>
              <a:t>); </a:t>
            </a:r>
          </a:p>
          <a:p>
            <a:pPr algn="l"/>
            <a:r>
              <a:rPr lang="en-US" sz="1400" dirty="0">
                <a:solidFill>
                  <a:srgbClr val="444444"/>
                </a:solidFill>
                <a:latin typeface="BlinkMacSystemFont"/>
              </a:rPr>
              <a:t>   } </a:t>
            </a:r>
          </a:p>
          <a:p>
            <a:pPr algn="l"/>
            <a:r>
              <a:rPr lang="en-US" sz="1400" dirty="0">
                <a:solidFill>
                  <a:srgbClr val="444444"/>
                </a:solidFill>
                <a:latin typeface="BlinkMacSystemFont"/>
              </a:rPr>
              <a:t>}</a:t>
            </a:r>
            <a:endParaRPr lang="en-US" sz="1400" dirty="0"/>
          </a:p>
          <a:p>
            <a:endParaRPr lang="en-US" sz="1400" dirty="0"/>
          </a:p>
        </p:txBody>
      </p:sp>
      <p:sp>
        <p:nvSpPr>
          <p:cNvPr id="16" name="Subtitle 15">
            <a:extLst>
              <a:ext uri="{FF2B5EF4-FFF2-40B4-BE49-F238E27FC236}">
                <a16:creationId xmlns:a16="http://schemas.microsoft.com/office/drawing/2014/main" id="{68E1B532-3BF7-BAB7-FB3A-DA2D58EE68AD}"/>
              </a:ext>
            </a:extLst>
          </p:cNvPr>
          <p:cNvSpPr>
            <a:spLocks noGrp="1"/>
          </p:cNvSpPr>
          <p:nvPr>
            <p:ph type="subTitle" idx="3"/>
          </p:nvPr>
        </p:nvSpPr>
        <p:spPr>
          <a:xfrm>
            <a:off x="4864894" y="929596"/>
            <a:ext cx="3685590" cy="2806419"/>
          </a:xfrm>
        </p:spPr>
        <p:txBody>
          <a:bodyPr/>
          <a:lstStyle/>
          <a:p>
            <a:pPr algn="l"/>
            <a:r>
              <a:rPr lang="en-US" sz="1400" b="1" dirty="0">
                <a:solidFill>
                  <a:srgbClr val="444444"/>
                </a:solidFill>
                <a:latin typeface="BlinkMacSystemFont"/>
              </a:rPr>
              <a:t>public</a:t>
            </a:r>
            <a:r>
              <a:rPr lang="en-US" sz="1400" dirty="0">
                <a:solidFill>
                  <a:srgbClr val="444444"/>
                </a:solidFill>
                <a:latin typeface="BlinkMacSystemFont"/>
              </a:rPr>
              <a:t> </a:t>
            </a:r>
            <a:r>
              <a:rPr lang="en-US" sz="1400" b="1" dirty="0">
                <a:solidFill>
                  <a:srgbClr val="444444"/>
                </a:solidFill>
                <a:latin typeface="BlinkMacSystemFont"/>
              </a:rPr>
              <a:t>static</a:t>
            </a:r>
            <a:r>
              <a:rPr lang="en-US" sz="1400" dirty="0">
                <a:solidFill>
                  <a:srgbClr val="444444"/>
                </a:solidFill>
                <a:latin typeface="BlinkMacSystemFont"/>
              </a:rPr>
              <a:t> </a:t>
            </a:r>
            <a:r>
              <a:rPr lang="en-US" sz="1400" b="1" dirty="0">
                <a:solidFill>
                  <a:srgbClr val="444444"/>
                </a:solidFill>
                <a:latin typeface="BlinkMacSystemFont"/>
              </a:rPr>
              <a:t>void</a:t>
            </a:r>
            <a:r>
              <a:rPr lang="en-US" sz="1400" dirty="0">
                <a:solidFill>
                  <a:srgbClr val="444444"/>
                </a:solidFill>
                <a:latin typeface="BlinkMacSystemFont"/>
              </a:rPr>
              <a:t> </a:t>
            </a:r>
            <a:r>
              <a:rPr lang="en-US" sz="1400" b="1" dirty="0">
                <a:solidFill>
                  <a:srgbClr val="880000"/>
                </a:solidFill>
                <a:latin typeface="BlinkMacSystemFont"/>
              </a:rPr>
              <a:t>main</a:t>
            </a:r>
            <a:r>
              <a:rPr lang="en-US" sz="1400" dirty="0">
                <a:solidFill>
                  <a:srgbClr val="444444"/>
                </a:solidFill>
                <a:latin typeface="BlinkMacSystemFont"/>
              </a:rPr>
              <a:t>(String[] args) {</a:t>
            </a:r>
          </a:p>
          <a:p>
            <a:pPr algn="l"/>
            <a:r>
              <a:rPr lang="en-US" sz="1400" dirty="0">
                <a:solidFill>
                  <a:srgbClr val="444444"/>
                </a:solidFill>
                <a:latin typeface="BlinkMacSystemFont"/>
              </a:rPr>
              <a:t>List&lt;Integer&gt; years = </a:t>
            </a:r>
            <a:r>
              <a:rPr lang="en-US" sz="1400" b="1" dirty="0">
                <a:solidFill>
                  <a:srgbClr val="444444"/>
                </a:solidFill>
                <a:latin typeface="BlinkMacSystemFont"/>
              </a:rPr>
              <a:t>new</a:t>
            </a:r>
            <a:r>
              <a:rPr lang="en-US" sz="1400" dirty="0">
                <a:solidFill>
                  <a:srgbClr val="444444"/>
                </a:solidFill>
                <a:latin typeface="BlinkMacSystemFont"/>
              </a:rPr>
              <a:t> </a:t>
            </a:r>
            <a:r>
              <a:rPr lang="en-US" sz="1400" b="1" dirty="0">
                <a:solidFill>
                  <a:srgbClr val="880000"/>
                </a:solidFill>
                <a:latin typeface="BlinkMacSystemFont"/>
              </a:rPr>
              <a:t>ArrayList</a:t>
            </a:r>
            <a:r>
              <a:rPr lang="en-US" sz="1400" dirty="0">
                <a:solidFill>
                  <a:srgbClr val="444444"/>
                </a:solidFill>
                <a:latin typeface="BlinkMacSystemFont"/>
              </a:rPr>
              <a:t>&lt;Integer&gt;();</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1998</a:t>
            </a:r>
            <a:r>
              <a:rPr lang="en-US" sz="1400" dirty="0">
                <a:solidFill>
                  <a:srgbClr val="444444"/>
                </a:solidFill>
                <a:latin typeface="BlinkMacSystemFont"/>
              </a:rPr>
              <a:t>); </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1995</a:t>
            </a:r>
            <a:r>
              <a:rPr lang="en-US" sz="1400" dirty="0">
                <a:solidFill>
                  <a:srgbClr val="444444"/>
                </a:solidFill>
                <a:latin typeface="BlinkMacSystemFont"/>
              </a:rPr>
              <a:t>); </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2000</a:t>
            </a:r>
            <a:r>
              <a:rPr lang="en-US" sz="1400" dirty="0">
                <a:solidFill>
                  <a:srgbClr val="444444"/>
                </a:solidFill>
                <a:latin typeface="BlinkMacSystemFont"/>
              </a:rPr>
              <a:t>); </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2006</a:t>
            </a:r>
            <a:r>
              <a:rPr lang="en-US" sz="1400" dirty="0">
                <a:solidFill>
                  <a:srgbClr val="444444"/>
                </a:solidFill>
                <a:latin typeface="BlinkMacSystemFont"/>
              </a:rPr>
              <a:t>); </a:t>
            </a:r>
          </a:p>
          <a:p>
            <a:pPr algn="l"/>
            <a:r>
              <a:rPr lang="en-US" sz="1400" dirty="0" err="1">
                <a:solidFill>
                  <a:srgbClr val="444444"/>
                </a:solidFill>
                <a:latin typeface="BlinkMacSystemFont"/>
              </a:rPr>
              <a:t>years.add</a:t>
            </a:r>
            <a:r>
              <a:rPr lang="en-US" sz="1400" dirty="0">
                <a:solidFill>
                  <a:srgbClr val="444444"/>
                </a:solidFill>
                <a:latin typeface="BlinkMacSystemFont"/>
              </a:rPr>
              <a:t>(</a:t>
            </a:r>
            <a:r>
              <a:rPr lang="en-US" sz="1400" dirty="0">
                <a:solidFill>
                  <a:srgbClr val="880000"/>
                </a:solidFill>
                <a:latin typeface="BlinkMacSystemFont"/>
              </a:rPr>
              <a:t>2021</a:t>
            </a:r>
            <a:r>
              <a:rPr lang="en-US" sz="1400" dirty="0">
                <a:solidFill>
                  <a:srgbClr val="444444"/>
                </a:solidFill>
                <a:latin typeface="BlinkMacSystemFont"/>
              </a:rPr>
              <a:t>); </a:t>
            </a:r>
          </a:p>
          <a:p>
            <a:pPr algn="l"/>
            <a:r>
              <a:rPr lang="en-US" sz="1400" dirty="0" err="1">
                <a:solidFill>
                  <a:srgbClr val="444444"/>
                </a:solidFill>
                <a:latin typeface="BlinkMacSystemFont"/>
              </a:rPr>
              <a:t>ListIterator</a:t>
            </a:r>
            <a:r>
              <a:rPr lang="en-US" sz="1400" dirty="0">
                <a:solidFill>
                  <a:srgbClr val="444444"/>
                </a:solidFill>
                <a:latin typeface="BlinkMacSystemFont"/>
              </a:rPr>
              <a:t>&lt;Integer&gt; iterator = </a:t>
            </a:r>
            <a:r>
              <a:rPr lang="en-US" sz="1400" dirty="0" err="1">
                <a:solidFill>
                  <a:srgbClr val="444444"/>
                </a:solidFill>
                <a:latin typeface="BlinkMacSystemFont"/>
              </a:rPr>
              <a:t>years.listIterator</a:t>
            </a:r>
            <a:r>
              <a:rPr lang="en-US" sz="1400" dirty="0">
                <a:solidFill>
                  <a:srgbClr val="444444"/>
                </a:solidFill>
                <a:latin typeface="BlinkMacSystemFont"/>
              </a:rPr>
              <a:t>();</a:t>
            </a:r>
          </a:p>
          <a:p>
            <a:pPr algn="l"/>
            <a:r>
              <a:rPr lang="en-US" sz="1400" b="1" dirty="0">
                <a:solidFill>
                  <a:srgbClr val="444444"/>
                </a:solidFill>
                <a:latin typeface="BlinkMacSystemFont"/>
              </a:rPr>
              <a:t>while</a:t>
            </a:r>
            <a:r>
              <a:rPr lang="en-US" sz="1400" dirty="0">
                <a:solidFill>
                  <a:srgbClr val="444444"/>
                </a:solidFill>
                <a:latin typeface="BlinkMacSystemFont"/>
              </a:rPr>
              <a:t>(</a:t>
            </a:r>
            <a:r>
              <a:rPr lang="en-US" sz="1400" dirty="0" err="1">
                <a:solidFill>
                  <a:srgbClr val="444444"/>
                </a:solidFill>
                <a:latin typeface="BlinkMacSystemFont"/>
              </a:rPr>
              <a:t>iterator.hasNext</a:t>
            </a:r>
            <a:r>
              <a:rPr lang="en-US" sz="1400" dirty="0">
                <a:solidFill>
                  <a:srgbClr val="444444"/>
                </a:solidFill>
                <a:latin typeface="BlinkMacSystemFont"/>
              </a:rPr>
              <a:t>()) { </a:t>
            </a:r>
          </a:p>
          <a:p>
            <a:pPr algn="l"/>
            <a:r>
              <a:rPr lang="en-US" sz="1400" dirty="0">
                <a:solidFill>
                  <a:srgbClr val="880000"/>
                </a:solidFill>
                <a:latin typeface="BlinkMacSystemFont"/>
              </a:rPr>
              <a:t>Integer</a:t>
            </a:r>
            <a:r>
              <a:rPr lang="en-US" sz="1400" dirty="0">
                <a:solidFill>
                  <a:srgbClr val="444444"/>
                </a:solidFill>
                <a:latin typeface="BlinkMacSystemFont"/>
              </a:rPr>
              <a:t> </a:t>
            </a:r>
            <a:r>
              <a:rPr lang="en-US" sz="1400" dirty="0">
                <a:solidFill>
                  <a:srgbClr val="BC6060"/>
                </a:solidFill>
                <a:latin typeface="BlinkMacSystemFont"/>
              </a:rPr>
              <a:t>current</a:t>
            </a:r>
            <a:r>
              <a:rPr lang="en-US" sz="1400" dirty="0">
                <a:solidFill>
                  <a:srgbClr val="444444"/>
                </a:solidFill>
                <a:latin typeface="BlinkMacSystemFont"/>
              </a:rPr>
              <a:t> </a:t>
            </a:r>
            <a:r>
              <a:rPr lang="en-US" sz="1400" dirty="0">
                <a:solidFill>
                  <a:srgbClr val="BC6060"/>
                </a:solidFill>
                <a:latin typeface="BlinkMacSystemFont"/>
              </a:rPr>
              <a:t>=</a:t>
            </a:r>
            <a:r>
              <a:rPr lang="en-US" sz="1400" dirty="0">
                <a:solidFill>
                  <a:srgbClr val="444444"/>
                </a:solidFill>
                <a:latin typeface="BlinkMacSystemFont"/>
              </a:rPr>
              <a:t> </a:t>
            </a:r>
            <a:r>
              <a:rPr lang="en-US" sz="1400" dirty="0" err="1">
                <a:solidFill>
                  <a:srgbClr val="444444"/>
                </a:solidFill>
                <a:latin typeface="BlinkMacSystemFont"/>
              </a:rPr>
              <a:t>iterator.next</a:t>
            </a:r>
            <a:r>
              <a:rPr lang="en-US" sz="1400" dirty="0">
                <a:solidFill>
                  <a:srgbClr val="444444"/>
                </a:solidFill>
                <a:latin typeface="BlinkMacSystemFont"/>
              </a:rPr>
              <a:t>(); </a:t>
            </a:r>
          </a:p>
          <a:p>
            <a:pPr algn="l"/>
            <a:r>
              <a:rPr lang="en-US" sz="1400" b="1" dirty="0">
                <a:solidFill>
                  <a:srgbClr val="444444"/>
                </a:solidFill>
                <a:latin typeface="BlinkMacSystemFont"/>
              </a:rPr>
              <a:t>if</a:t>
            </a:r>
            <a:r>
              <a:rPr lang="en-US" sz="1400" dirty="0">
                <a:solidFill>
                  <a:srgbClr val="444444"/>
                </a:solidFill>
                <a:latin typeface="BlinkMacSystemFont"/>
              </a:rPr>
              <a:t>(current % </a:t>
            </a:r>
            <a:r>
              <a:rPr lang="en-US" sz="1400" dirty="0">
                <a:solidFill>
                  <a:srgbClr val="880000"/>
                </a:solidFill>
                <a:latin typeface="BlinkMacSystemFont"/>
              </a:rPr>
              <a:t>2</a:t>
            </a:r>
            <a:r>
              <a:rPr lang="en-US" sz="1400" dirty="0">
                <a:solidFill>
                  <a:srgbClr val="444444"/>
                </a:solidFill>
                <a:latin typeface="BlinkMacSystemFont"/>
              </a:rPr>
              <a:t> ==</a:t>
            </a:r>
            <a:r>
              <a:rPr lang="en-US" sz="1400" dirty="0">
                <a:solidFill>
                  <a:srgbClr val="880000"/>
                </a:solidFill>
                <a:latin typeface="BlinkMacSystemFont"/>
              </a:rPr>
              <a:t>0</a:t>
            </a:r>
            <a:r>
              <a:rPr lang="en-US" sz="1400" dirty="0">
                <a:solidFill>
                  <a:srgbClr val="444444"/>
                </a:solidFill>
                <a:latin typeface="BlinkMacSystemFont"/>
              </a:rPr>
              <a:t>) {</a:t>
            </a:r>
          </a:p>
          <a:p>
            <a:pPr algn="l"/>
            <a:r>
              <a:rPr lang="en-US" sz="1400" dirty="0">
                <a:solidFill>
                  <a:srgbClr val="444444"/>
                </a:solidFill>
                <a:latin typeface="BlinkMacSystemFont"/>
              </a:rPr>
              <a:t>    </a:t>
            </a:r>
            <a:r>
              <a:rPr lang="en-US" sz="1400" dirty="0" err="1">
                <a:solidFill>
                  <a:srgbClr val="444444"/>
                </a:solidFill>
                <a:latin typeface="BlinkMacSystemFont"/>
              </a:rPr>
              <a:t>iterator.remove</a:t>
            </a:r>
            <a:r>
              <a:rPr lang="en-US" sz="1400" dirty="0">
                <a:solidFill>
                  <a:srgbClr val="444444"/>
                </a:solidFill>
                <a:latin typeface="BlinkMacSystemFont"/>
              </a:rPr>
              <a:t>(); </a:t>
            </a:r>
            <a:r>
              <a:rPr lang="en-US" sz="1400" dirty="0">
                <a:solidFill>
                  <a:srgbClr val="888888"/>
                </a:solidFill>
                <a:latin typeface="BlinkMacSystemFont"/>
              </a:rPr>
              <a:t>// Remove current element.</a:t>
            </a:r>
            <a:r>
              <a:rPr lang="en-US" sz="1400" dirty="0">
                <a:solidFill>
                  <a:srgbClr val="444444"/>
                </a:solidFill>
                <a:latin typeface="BlinkMacSystemFont"/>
              </a:rPr>
              <a:t> </a:t>
            </a:r>
          </a:p>
          <a:p>
            <a:pPr algn="l"/>
            <a:r>
              <a:rPr lang="en-US" sz="1400" dirty="0">
                <a:solidFill>
                  <a:srgbClr val="444444"/>
                </a:solidFill>
                <a:latin typeface="BlinkMacSystemFont"/>
              </a:rPr>
              <a:t>  } </a:t>
            </a:r>
          </a:p>
          <a:p>
            <a:pPr algn="l"/>
            <a:r>
              <a:rPr lang="en-US" sz="1400" dirty="0">
                <a:solidFill>
                  <a:srgbClr val="444444"/>
                </a:solidFill>
                <a:latin typeface="BlinkMacSystemFont"/>
              </a:rPr>
              <a:t>}</a:t>
            </a:r>
          </a:p>
          <a:p>
            <a:pPr algn="l"/>
            <a:r>
              <a:rPr lang="en-US" sz="1400" dirty="0">
                <a:solidFill>
                  <a:srgbClr val="444444"/>
                </a:solidFill>
                <a:latin typeface="BlinkMacSystemFont"/>
              </a:rPr>
              <a:t> </a:t>
            </a:r>
            <a:r>
              <a:rPr lang="en-US" sz="1400" dirty="0">
                <a:solidFill>
                  <a:srgbClr val="888888"/>
                </a:solidFill>
                <a:latin typeface="BlinkMacSystemFont"/>
              </a:rPr>
              <a:t>// After remove all even numbers:</a:t>
            </a:r>
            <a:r>
              <a:rPr lang="en-US" sz="1400" dirty="0">
                <a:solidFill>
                  <a:srgbClr val="444444"/>
                </a:solidFill>
                <a:latin typeface="BlinkMacSystemFont"/>
              </a:rPr>
              <a:t> </a:t>
            </a:r>
          </a:p>
          <a:p>
            <a:pPr algn="l"/>
            <a:r>
              <a:rPr lang="en-US" sz="1400" b="1" dirty="0">
                <a:solidFill>
                  <a:srgbClr val="444444"/>
                </a:solidFill>
                <a:latin typeface="BlinkMacSystemFont"/>
              </a:rPr>
              <a:t>for</a:t>
            </a:r>
            <a:r>
              <a:rPr lang="en-US" sz="1400" dirty="0">
                <a:solidFill>
                  <a:srgbClr val="444444"/>
                </a:solidFill>
                <a:latin typeface="BlinkMacSystemFont"/>
              </a:rPr>
              <a:t>(Integer year: years) { </a:t>
            </a:r>
            <a:r>
              <a:rPr lang="en-US" sz="1400" dirty="0" err="1">
                <a:solidFill>
                  <a:srgbClr val="444444"/>
                </a:solidFill>
                <a:latin typeface="BlinkMacSystemFont"/>
              </a:rPr>
              <a:t>System.out.println</a:t>
            </a:r>
            <a:r>
              <a:rPr lang="en-US" sz="1400" dirty="0">
                <a:solidFill>
                  <a:srgbClr val="444444"/>
                </a:solidFill>
                <a:latin typeface="BlinkMacSystemFont"/>
              </a:rPr>
              <a:t>(year); } </a:t>
            </a:r>
          </a:p>
          <a:p>
            <a:pPr algn="l"/>
            <a:r>
              <a:rPr lang="en-US" sz="1400" dirty="0">
                <a:solidFill>
                  <a:srgbClr val="444444"/>
                </a:solidFill>
                <a:latin typeface="BlinkMacSystemFont"/>
              </a:rPr>
              <a:t>}</a:t>
            </a:r>
            <a:endParaRPr lang="en-US" sz="1400" dirty="0"/>
          </a:p>
          <a:p>
            <a:pPr algn="l"/>
            <a:endParaRPr lang="en-US" sz="1400" dirty="0"/>
          </a:p>
        </p:txBody>
      </p:sp>
    </p:spTree>
    <p:extLst>
      <p:ext uri="{BB962C8B-B14F-4D97-AF65-F5344CB8AC3E}">
        <p14:creationId xmlns:p14="http://schemas.microsoft.com/office/powerpoint/2010/main" val="7775868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5"/>
          <p:cNvSpPr/>
          <p:nvPr/>
        </p:nvSpPr>
        <p:spPr>
          <a:xfrm>
            <a:off x="3810294" y="1405851"/>
            <a:ext cx="1653900" cy="930000"/>
          </a:xfrm>
          <a:prstGeom prst="ellipse">
            <a:avLst/>
          </a:prstGeom>
          <a:solidFill>
            <a:srgbClr val="BF7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txBox="1">
            <a:spLocks noGrp="1"/>
          </p:cNvSpPr>
          <p:nvPr>
            <p:ph type="title"/>
          </p:nvPr>
        </p:nvSpPr>
        <p:spPr>
          <a:xfrm>
            <a:off x="1756194" y="2652251"/>
            <a:ext cx="5762100" cy="520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Các Collection phổ biến</a:t>
            </a:r>
            <a:endParaRPr dirty="0"/>
          </a:p>
        </p:txBody>
      </p:sp>
      <p:sp>
        <p:nvSpPr>
          <p:cNvPr id="322" name="Google Shape;322;p35"/>
          <p:cNvSpPr txBox="1">
            <a:spLocks noGrp="1"/>
          </p:cNvSpPr>
          <p:nvPr>
            <p:ph type="title" idx="2"/>
          </p:nvPr>
        </p:nvSpPr>
        <p:spPr>
          <a:xfrm>
            <a:off x="4187694" y="1513701"/>
            <a:ext cx="899100" cy="6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03</a:t>
            </a:r>
            <a:endParaRPr dirty="0"/>
          </a:p>
        </p:txBody>
      </p:sp>
      <p:sp>
        <p:nvSpPr>
          <p:cNvPr id="324" name="Google Shape;324;p35"/>
          <p:cNvSpPr/>
          <p:nvPr/>
        </p:nvSpPr>
        <p:spPr>
          <a:xfrm>
            <a:off x="5269771" y="1513701"/>
            <a:ext cx="229551" cy="273877"/>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a:off x="3555324" y="1003827"/>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a:off x="6947966" y="2007267"/>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a:off x="7517554" y="124341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5"/>
          <p:cNvSpPr/>
          <p:nvPr/>
        </p:nvSpPr>
        <p:spPr>
          <a:xfrm>
            <a:off x="1121453" y="1189107"/>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a:off x="2299726" y="1597073"/>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a:off x="1344363" y="1904269"/>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a:off x="5086788" y="549519"/>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5"/>
          <p:cNvSpPr/>
          <p:nvPr/>
        </p:nvSpPr>
        <p:spPr>
          <a:xfrm>
            <a:off x="6394566" y="792882"/>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a:off x="5855826" y="1371787"/>
            <a:ext cx="90600" cy="107163"/>
          </a:xfrm>
          <a:custGeom>
            <a:avLst/>
            <a:gdLst/>
            <a:ahLst/>
            <a:cxnLst/>
            <a:rect l="l" t="t" r="r" b="b"/>
            <a:pathLst>
              <a:path w="3282" h="3882" extrusionOk="0">
                <a:moveTo>
                  <a:pt x="1655" y="1"/>
                </a:moveTo>
                <a:lnTo>
                  <a:pt x="1028" y="1285"/>
                </a:lnTo>
                <a:lnTo>
                  <a:pt x="0" y="1912"/>
                </a:lnTo>
                <a:lnTo>
                  <a:pt x="1028" y="2569"/>
                </a:lnTo>
                <a:lnTo>
                  <a:pt x="1655" y="3881"/>
                </a:lnTo>
                <a:lnTo>
                  <a:pt x="2226" y="2569"/>
                </a:lnTo>
                <a:lnTo>
                  <a:pt x="3282" y="1912"/>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4416833" y="2269695"/>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a:off x="2999407" y="2108023"/>
            <a:ext cx="90600" cy="107163"/>
          </a:xfrm>
          <a:custGeom>
            <a:avLst/>
            <a:gdLst/>
            <a:ahLst/>
            <a:cxnLst/>
            <a:rect l="l" t="t" r="r" b="b"/>
            <a:pathLst>
              <a:path w="3282" h="3882" extrusionOk="0">
                <a:moveTo>
                  <a:pt x="1655" y="1"/>
                </a:moveTo>
                <a:lnTo>
                  <a:pt x="1085" y="1285"/>
                </a:lnTo>
                <a:lnTo>
                  <a:pt x="1" y="1941"/>
                </a:lnTo>
                <a:lnTo>
                  <a:pt x="1085" y="2597"/>
                </a:lnTo>
                <a:lnTo>
                  <a:pt x="1655" y="3881"/>
                </a:lnTo>
                <a:lnTo>
                  <a:pt x="2226" y="2597"/>
                </a:lnTo>
                <a:lnTo>
                  <a:pt x="3282" y="1941"/>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54918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8"/>
          <p:cNvSpPr txBox="1">
            <a:spLocks noGrp="1"/>
          </p:cNvSpPr>
          <p:nvPr>
            <p:ph type="title"/>
          </p:nvPr>
        </p:nvSpPr>
        <p:spPr>
          <a:xfrm>
            <a:off x="4283118" y="939759"/>
            <a:ext cx="4225088" cy="3560804"/>
          </a:xfrm>
          <a:prstGeom prst="rect">
            <a:avLst/>
          </a:prstGeom>
        </p:spPr>
        <p:txBody>
          <a:bodyPr spcFirstLastPara="1" wrap="square" lIns="0" tIns="0" rIns="0" bIns="0" anchor="t" anchorCtr="0">
            <a:noAutofit/>
          </a:bodyPr>
          <a:lstStyle/>
          <a:p>
            <a:pPr algn="l"/>
            <a:r>
              <a:rPr lang="en-US" sz="1600" b="1" i="0" dirty="0">
                <a:solidFill>
                  <a:srgbClr val="333333"/>
                </a:solidFill>
                <a:effectLst/>
                <a:latin typeface="+mj-lt"/>
              </a:rPr>
              <a:t>- Set</a:t>
            </a:r>
            <a:r>
              <a:rPr lang="en-US" sz="1600" b="0" i="0" dirty="0">
                <a:solidFill>
                  <a:srgbClr val="333333"/>
                </a:solidFill>
                <a:effectLst/>
                <a:latin typeface="+mj-lt"/>
              </a:rPr>
              <a:t> </a:t>
            </a:r>
            <a:r>
              <a:rPr lang="en-US" sz="1600" b="0" i="0" dirty="0" err="1">
                <a:solidFill>
                  <a:srgbClr val="333333"/>
                </a:solidFill>
                <a:effectLst/>
                <a:latin typeface="+mj-lt"/>
              </a:rPr>
              <a:t>là</a:t>
            </a:r>
            <a:r>
              <a:rPr lang="en-US" sz="1600" b="0" i="0" dirty="0">
                <a:solidFill>
                  <a:srgbClr val="333333"/>
                </a:solidFill>
                <a:effectLst/>
                <a:latin typeface="+mj-lt"/>
              </a:rPr>
              <a:t> </a:t>
            </a:r>
            <a:r>
              <a:rPr lang="en-US" sz="1600" b="0" i="0" dirty="0" err="1">
                <a:solidFill>
                  <a:srgbClr val="333333"/>
                </a:solidFill>
                <a:effectLst/>
                <a:latin typeface="+mj-lt"/>
              </a:rPr>
              <a:t>một</a:t>
            </a:r>
            <a:r>
              <a:rPr lang="en-US" sz="1600" b="0" i="0" dirty="0">
                <a:solidFill>
                  <a:srgbClr val="333333"/>
                </a:solidFill>
                <a:effectLst/>
                <a:latin typeface="+mj-lt"/>
              </a:rPr>
              <a:t> interface </a:t>
            </a:r>
            <a:r>
              <a:rPr lang="en-US" sz="1600" b="0" i="0" dirty="0" err="1">
                <a:solidFill>
                  <a:srgbClr val="333333"/>
                </a:solidFill>
                <a:effectLst/>
                <a:latin typeface="+mj-lt"/>
              </a:rPr>
              <a:t>kế</a:t>
            </a:r>
            <a:r>
              <a:rPr lang="en-US" sz="1600" b="0" i="0" dirty="0">
                <a:solidFill>
                  <a:srgbClr val="333333"/>
                </a:solidFill>
                <a:effectLst/>
                <a:latin typeface="+mj-lt"/>
              </a:rPr>
              <a:t> </a:t>
            </a:r>
            <a:r>
              <a:rPr lang="en-US" sz="1600" b="0" i="0" dirty="0" err="1">
                <a:solidFill>
                  <a:srgbClr val="333333"/>
                </a:solidFill>
                <a:effectLst/>
                <a:latin typeface="+mj-lt"/>
              </a:rPr>
              <a:t>thừa</a:t>
            </a:r>
            <a:r>
              <a:rPr lang="en-US" sz="1600" b="0" i="0" dirty="0">
                <a:solidFill>
                  <a:srgbClr val="333333"/>
                </a:solidFill>
                <a:effectLst/>
                <a:latin typeface="+mj-lt"/>
              </a:rPr>
              <a:t> Collection interface </a:t>
            </a:r>
            <a:r>
              <a:rPr lang="en-US" sz="1600" b="0" i="0" dirty="0" err="1">
                <a:solidFill>
                  <a:srgbClr val="333333"/>
                </a:solidFill>
                <a:effectLst/>
                <a:latin typeface="+mj-lt"/>
              </a:rPr>
              <a:t>trong</a:t>
            </a:r>
            <a:r>
              <a:rPr lang="en-US" sz="1600" b="0" i="0" dirty="0">
                <a:solidFill>
                  <a:srgbClr val="333333"/>
                </a:solidFill>
                <a:effectLst/>
                <a:latin typeface="+mj-lt"/>
              </a:rPr>
              <a:t> java. Set </a:t>
            </a:r>
            <a:r>
              <a:rPr lang="en-US" sz="1600" b="0" i="0" dirty="0" err="1">
                <a:solidFill>
                  <a:srgbClr val="333333"/>
                </a:solidFill>
                <a:effectLst/>
                <a:latin typeface="+mj-lt"/>
              </a:rPr>
              <a:t>trong</a:t>
            </a:r>
            <a:r>
              <a:rPr lang="en-US" sz="1600" b="0" i="0" dirty="0">
                <a:solidFill>
                  <a:srgbClr val="333333"/>
                </a:solidFill>
                <a:effectLst/>
                <a:latin typeface="+mj-lt"/>
              </a:rPr>
              <a:t> java </a:t>
            </a:r>
            <a:r>
              <a:rPr lang="en-US" sz="1600" b="0" i="0" dirty="0" err="1">
                <a:solidFill>
                  <a:srgbClr val="333333"/>
                </a:solidFill>
                <a:effectLst/>
                <a:latin typeface="+mj-lt"/>
              </a:rPr>
              <a:t>là</a:t>
            </a:r>
            <a:r>
              <a:rPr lang="en-US" sz="1600" b="0" i="0" dirty="0">
                <a:solidFill>
                  <a:srgbClr val="333333"/>
                </a:solidFill>
                <a:effectLst/>
                <a:latin typeface="+mj-lt"/>
              </a:rPr>
              <a:t> </a:t>
            </a:r>
            <a:r>
              <a:rPr lang="en-US" sz="1600" b="0" i="0" dirty="0" err="1">
                <a:solidFill>
                  <a:srgbClr val="333333"/>
                </a:solidFill>
                <a:effectLst/>
                <a:latin typeface="+mj-lt"/>
              </a:rPr>
              <a:t>một</a:t>
            </a:r>
            <a:r>
              <a:rPr lang="en-US" sz="1600" b="0" i="0" dirty="0">
                <a:solidFill>
                  <a:srgbClr val="333333"/>
                </a:solidFill>
                <a:effectLst/>
                <a:latin typeface="+mj-lt"/>
              </a:rPr>
              <a:t> Collection </a:t>
            </a:r>
            <a:r>
              <a:rPr lang="en-US" sz="1600" b="0" i="0" dirty="0" err="1">
                <a:solidFill>
                  <a:srgbClr val="333333"/>
                </a:solidFill>
                <a:effectLst/>
                <a:latin typeface="+mj-lt"/>
              </a:rPr>
              <a:t>không</a:t>
            </a:r>
            <a:r>
              <a:rPr lang="en-US" sz="1600" b="0" i="0" dirty="0">
                <a:solidFill>
                  <a:srgbClr val="333333"/>
                </a:solidFill>
                <a:effectLst/>
                <a:latin typeface="+mj-lt"/>
              </a:rPr>
              <a:t> </a:t>
            </a:r>
            <a:r>
              <a:rPr lang="en-US" sz="1600" b="0" i="0" dirty="0" err="1">
                <a:solidFill>
                  <a:srgbClr val="333333"/>
                </a:solidFill>
                <a:effectLst/>
                <a:latin typeface="+mj-lt"/>
              </a:rPr>
              <a:t>thể</a:t>
            </a:r>
            <a:r>
              <a:rPr lang="en-US" sz="1600" b="0" i="0" dirty="0">
                <a:solidFill>
                  <a:srgbClr val="333333"/>
                </a:solidFill>
                <a:effectLst/>
                <a:latin typeface="+mj-lt"/>
              </a:rPr>
              <a:t> </a:t>
            </a:r>
            <a:r>
              <a:rPr lang="en-US" sz="1600" b="0" i="0" dirty="0" err="1">
                <a:solidFill>
                  <a:srgbClr val="333333"/>
                </a:solidFill>
                <a:effectLst/>
                <a:latin typeface="+mj-lt"/>
              </a:rPr>
              <a:t>chứa</a:t>
            </a:r>
            <a:r>
              <a:rPr lang="en-US" sz="1600" b="0" i="0" dirty="0">
                <a:solidFill>
                  <a:srgbClr val="333333"/>
                </a:solidFill>
                <a:effectLst/>
                <a:latin typeface="+mj-lt"/>
              </a:rPr>
              <a:t> </a:t>
            </a:r>
            <a:r>
              <a:rPr lang="en-US" sz="1600" b="0" i="0" dirty="0" err="1">
                <a:solidFill>
                  <a:srgbClr val="333333"/>
                </a:solidFill>
                <a:effectLst/>
                <a:latin typeface="+mj-lt"/>
              </a:rPr>
              <a:t>các</a:t>
            </a:r>
            <a:r>
              <a:rPr lang="en-US" sz="1600" b="0" i="0" dirty="0">
                <a:solidFill>
                  <a:srgbClr val="333333"/>
                </a:solidFill>
                <a:effectLst/>
                <a:latin typeface="+mj-lt"/>
              </a:rPr>
              <a:t> </a:t>
            </a:r>
            <a:r>
              <a:rPr lang="en-US" sz="1600" b="0" i="0" dirty="0" err="1">
                <a:solidFill>
                  <a:srgbClr val="333333"/>
                </a:solidFill>
                <a:effectLst/>
                <a:latin typeface="+mj-lt"/>
              </a:rPr>
              <a:t>phần</a:t>
            </a:r>
            <a:r>
              <a:rPr lang="en-US" sz="1600" b="0" i="0" dirty="0">
                <a:solidFill>
                  <a:srgbClr val="333333"/>
                </a:solidFill>
                <a:effectLst/>
                <a:latin typeface="+mj-lt"/>
              </a:rPr>
              <a:t> </a:t>
            </a:r>
            <a:r>
              <a:rPr lang="en-US" sz="1600" b="0" i="0" dirty="0" err="1">
                <a:solidFill>
                  <a:srgbClr val="333333"/>
                </a:solidFill>
                <a:effectLst/>
                <a:latin typeface="+mj-lt"/>
              </a:rPr>
              <a:t>tử</a:t>
            </a:r>
            <a:r>
              <a:rPr lang="en-US" sz="1600" b="0" i="0" dirty="0">
                <a:solidFill>
                  <a:srgbClr val="333333"/>
                </a:solidFill>
                <a:effectLst/>
                <a:latin typeface="+mj-lt"/>
              </a:rPr>
              <a:t> </a:t>
            </a:r>
            <a:r>
              <a:rPr lang="en-US" sz="1600" b="0" i="0" dirty="0" err="1">
                <a:solidFill>
                  <a:srgbClr val="333333"/>
                </a:solidFill>
                <a:effectLst/>
                <a:latin typeface="+mj-lt"/>
              </a:rPr>
              <a:t>trùng</a:t>
            </a:r>
            <a:r>
              <a:rPr lang="en-US" sz="1600" b="0" i="0" dirty="0">
                <a:solidFill>
                  <a:srgbClr val="333333"/>
                </a:solidFill>
                <a:effectLst/>
                <a:latin typeface="+mj-lt"/>
              </a:rPr>
              <a:t> </a:t>
            </a:r>
            <a:r>
              <a:rPr lang="en-US" sz="1600" b="0" i="0" dirty="0" err="1">
                <a:solidFill>
                  <a:srgbClr val="333333"/>
                </a:solidFill>
                <a:effectLst/>
                <a:latin typeface="+mj-lt"/>
              </a:rPr>
              <a:t>lặp</a:t>
            </a:r>
            <a:r>
              <a:rPr lang="en-US" sz="1600" b="0" i="0" dirty="0">
                <a:solidFill>
                  <a:srgbClr val="333333"/>
                </a:solidFill>
                <a:effectLst/>
                <a:latin typeface="+mj-lt"/>
              </a:rPr>
              <a:t>.</a:t>
            </a:r>
            <a:br>
              <a:rPr lang="en-US" sz="1600" b="0" i="0" dirty="0">
                <a:solidFill>
                  <a:srgbClr val="333333"/>
                </a:solidFill>
                <a:effectLst/>
                <a:latin typeface="+mj-lt"/>
              </a:rPr>
            </a:br>
            <a:r>
              <a:rPr lang="en-US" sz="1600" b="0" i="0" dirty="0">
                <a:solidFill>
                  <a:srgbClr val="333333"/>
                </a:solidFill>
                <a:effectLst/>
                <a:latin typeface="+mj-lt"/>
              </a:rPr>
              <a:t>- </a:t>
            </a:r>
            <a:r>
              <a:rPr lang="vi-VN" sz="1600" b="1" dirty="0">
                <a:latin typeface="+mj-lt"/>
              </a:rPr>
              <a:t>HashSet</a:t>
            </a:r>
            <a:r>
              <a:rPr lang="vi-VN" sz="1600" dirty="0">
                <a:latin typeface="+mj-lt"/>
              </a:rPr>
              <a:t> là một trong nhưng class được sử dụng rộng rãi nhất trong Set interface. HashSet được dùng để tạo collection sử dụng hash table (bảng băm) để lưu trữ.</a:t>
            </a:r>
            <a:br>
              <a:rPr lang="en-US" sz="1600" dirty="0">
                <a:latin typeface="+mj-lt"/>
              </a:rPr>
            </a:br>
            <a:r>
              <a:rPr lang="en-US" sz="1600" dirty="0">
                <a:latin typeface="+mj-lt"/>
              </a:rPr>
              <a:t>- HashSet </a:t>
            </a:r>
            <a:r>
              <a:rPr lang="en-US" sz="1600" dirty="0" err="1">
                <a:latin typeface="+mj-lt"/>
              </a:rPr>
              <a:t>cho</a:t>
            </a:r>
            <a:r>
              <a:rPr lang="en-US" sz="1600" dirty="0">
                <a:latin typeface="+mj-lt"/>
              </a:rPr>
              <a:t> </a:t>
            </a:r>
            <a:r>
              <a:rPr lang="en-US" sz="1600" dirty="0" err="1">
                <a:latin typeface="+mj-lt"/>
              </a:rPr>
              <a:t>phép</a:t>
            </a:r>
            <a:r>
              <a:rPr lang="en-US" sz="1600" dirty="0">
                <a:latin typeface="+mj-lt"/>
              </a:rPr>
              <a:t> </a:t>
            </a:r>
            <a:r>
              <a:rPr lang="en-US" sz="1600" dirty="0" err="1">
                <a:latin typeface="+mj-lt"/>
              </a:rPr>
              <a:t>thêm</a:t>
            </a:r>
            <a:r>
              <a:rPr lang="en-US" sz="1600" dirty="0">
                <a:latin typeface="+mj-lt"/>
              </a:rPr>
              <a:t> </a:t>
            </a:r>
            <a:r>
              <a:rPr lang="en-US" sz="1600" dirty="0" err="1">
                <a:latin typeface="+mj-lt"/>
              </a:rPr>
              <a:t>phần</a:t>
            </a:r>
            <a:r>
              <a:rPr lang="en-US" sz="1600" dirty="0">
                <a:latin typeface="+mj-lt"/>
              </a:rPr>
              <a:t> </a:t>
            </a:r>
            <a:r>
              <a:rPr lang="en-US" sz="1600" dirty="0" err="1">
                <a:latin typeface="+mj-lt"/>
              </a:rPr>
              <a:t>tử</a:t>
            </a:r>
            <a:r>
              <a:rPr lang="en-US" sz="1600" dirty="0">
                <a:latin typeface="+mj-lt"/>
              </a:rPr>
              <a:t> `NULL`</a:t>
            </a:r>
            <a:br>
              <a:rPr lang="en-US" sz="1600" dirty="0">
                <a:latin typeface="+mj-lt"/>
              </a:rPr>
            </a:br>
            <a:br>
              <a:rPr lang="en-US" sz="1600" dirty="0">
                <a:latin typeface="+mj-lt"/>
              </a:rPr>
            </a:br>
            <a:r>
              <a:rPr kumimoji="0" lang="en-US" altLang="en-US" sz="1600" b="0" i="0" u="none" strike="noStrike" cap="none" normalizeH="0" baseline="0" dirty="0">
                <a:ln>
                  <a:noFill/>
                </a:ln>
                <a:solidFill>
                  <a:srgbClr val="000000"/>
                </a:solidFill>
                <a:effectLst/>
                <a:latin typeface="Monaco"/>
              </a:rPr>
              <a:t>Set&lt;String&gt; </a:t>
            </a:r>
            <a:r>
              <a:rPr kumimoji="0" lang="en-US" altLang="en-US" sz="1600" b="0" i="0" u="none" strike="noStrike" cap="none" normalizeH="0" baseline="0" dirty="0" err="1">
                <a:ln>
                  <a:noFill/>
                </a:ln>
                <a:solidFill>
                  <a:srgbClr val="000000"/>
                </a:solidFill>
                <a:effectLst/>
                <a:latin typeface="Monaco"/>
              </a:rPr>
              <a:t>setA</a:t>
            </a:r>
            <a:r>
              <a:rPr kumimoji="0" lang="en-US" altLang="en-US" sz="1600" b="0" i="0" u="none" strike="noStrike" cap="none" normalizeH="0" baseline="0" dirty="0">
                <a:ln>
                  <a:noFill/>
                </a:ln>
                <a:solidFill>
                  <a:srgbClr val="000000"/>
                </a:solidFill>
                <a:effectLst/>
                <a:latin typeface="Monaco"/>
              </a:rPr>
              <a:t> = </a:t>
            </a:r>
            <a:r>
              <a:rPr kumimoji="0" lang="en-US" altLang="en-US" sz="1600" b="1" i="0" u="none" strike="noStrike" cap="none" normalizeH="0" baseline="0" dirty="0">
                <a:ln>
                  <a:noFill/>
                </a:ln>
                <a:solidFill>
                  <a:srgbClr val="006699"/>
                </a:solidFill>
                <a:effectLst/>
                <a:latin typeface="Monaco"/>
              </a:rPr>
              <a:t>new</a:t>
            </a:r>
            <a:r>
              <a:rPr kumimoji="0" lang="en-US" altLang="en-US" sz="1600" b="0" i="0" u="none" strike="noStrike" cap="none" normalizeH="0" baseline="0" dirty="0">
                <a:ln>
                  <a:noFill/>
                </a:ln>
                <a:solidFill>
                  <a:srgbClr val="333333"/>
                </a:solidFill>
                <a:effectLst/>
                <a:latin typeface="Monaco"/>
              </a:rPr>
              <a:t> </a:t>
            </a:r>
            <a:r>
              <a:rPr kumimoji="0" lang="en-US" altLang="en-US" sz="1600" b="0" i="0" u="none" strike="noStrike" cap="none" normalizeH="0" baseline="0" dirty="0">
                <a:ln>
                  <a:noFill/>
                </a:ln>
                <a:solidFill>
                  <a:srgbClr val="000000"/>
                </a:solidFill>
                <a:effectLst/>
                <a:latin typeface="Monaco"/>
              </a:rPr>
              <a:t>HashSet&lt;&gt;();</a:t>
            </a:r>
            <a:br>
              <a:rPr kumimoji="0" lang="en-US" altLang="en-US" sz="1600" b="0" i="0" u="none" strike="noStrike" cap="none" normalizeH="0" baseline="0" dirty="0">
                <a:ln>
                  <a:noFill/>
                </a:ln>
                <a:solidFill>
                  <a:srgbClr val="000000"/>
                </a:solidFill>
                <a:effectLst/>
                <a:latin typeface="Monaco"/>
              </a:rPr>
            </a:br>
            <a:br>
              <a:rPr lang="en-US" sz="1600" dirty="0">
                <a:latin typeface="+mj-lt"/>
              </a:rPr>
            </a:br>
            <a:br>
              <a:rPr lang="en-US" sz="1600" b="0" i="0" dirty="0">
                <a:solidFill>
                  <a:srgbClr val="333333"/>
                </a:solidFill>
                <a:effectLst/>
                <a:latin typeface="+mj-lt"/>
              </a:rPr>
            </a:br>
            <a:br>
              <a:rPr lang="en-US" sz="1600" b="0" i="0" dirty="0">
                <a:solidFill>
                  <a:srgbClr val="333333"/>
                </a:solidFill>
                <a:effectLst/>
                <a:latin typeface="+mj-lt"/>
              </a:rPr>
            </a:br>
            <a:endParaRPr lang="en-US" sz="1600" dirty="0">
              <a:latin typeface="+mj-lt"/>
            </a:endParaRPr>
          </a:p>
        </p:txBody>
      </p:sp>
      <p:sp>
        <p:nvSpPr>
          <p:cNvPr id="426" name="Google Shape;426;p38"/>
          <p:cNvSpPr txBox="1">
            <a:spLocks noGrp="1"/>
          </p:cNvSpPr>
          <p:nvPr>
            <p:ph type="subTitle" idx="1"/>
          </p:nvPr>
        </p:nvSpPr>
        <p:spPr>
          <a:xfrm>
            <a:off x="4025182" y="477570"/>
            <a:ext cx="4221000" cy="380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t>Set/ HashSet</a:t>
            </a:r>
            <a:endParaRPr dirty="0"/>
          </a:p>
        </p:txBody>
      </p:sp>
      <p:pic>
        <p:nvPicPr>
          <p:cNvPr id="2" name="Picture 2" descr="HashSet trong Java - KungFu Tech">
            <a:extLst>
              <a:ext uri="{FF2B5EF4-FFF2-40B4-BE49-F238E27FC236}">
                <a16:creationId xmlns:a16="http://schemas.microsoft.com/office/drawing/2014/main" id="{C367A75C-72B2-4F99-DF74-D912FC1129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3759" y="396081"/>
            <a:ext cx="3790766" cy="435133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36FE7-335E-765F-9F72-6E3CE03C20B3}"/>
              </a:ext>
            </a:extLst>
          </p:cNvPr>
          <p:cNvSpPr>
            <a:spLocks noGrp="1"/>
          </p:cNvSpPr>
          <p:nvPr>
            <p:ph type="title"/>
          </p:nvPr>
        </p:nvSpPr>
        <p:spPr/>
        <p:txBody>
          <a:bodyPr/>
          <a:lstStyle/>
          <a:p>
            <a:r>
              <a:rPr lang="en-US" dirty="0" err="1"/>
              <a:t>Một</a:t>
            </a:r>
            <a:r>
              <a:rPr lang="en-US" dirty="0"/>
              <a:t> </a:t>
            </a:r>
            <a:r>
              <a:rPr lang="en-US" dirty="0" err="1"/>
              <a:t>số</a:t>
            </a:r>
            <a:r>
              <a:rPr lang="en-US" dirty="0"/>
              <a:t> </a:t>
            </a:r>
            <a:r>
              <a:rPr lang="en-US" dirty="0" err="1"/>
              <a:t>hàm</a:t>
            </a:r>
            <a:r>
              <a:rPr lang="en-US" dirty="0"/>
              <a:t> </a:t>
            </a:r>
            <a:r>
              <a:rPr lang="en-US" dirty="0" err="1"/>
              <a:t>phổ</a:t>
            </a:r>
            <a:r>
              <a:rPr lang="en-US" dirty="0"/>
              <a:t> </a:t>
            </a:r>
            <a:r>
              <a:rPr lang="en-US" dirty="0" err="1"/>
              <a:t>biến</a:t>
            </a:r>
            <a:r>
              <a:rPr lang="en-US" dirty="0"/>
              <a:t> </a:t>
            </a:r>
            <a:r>
              <a:rPr lang="en-US" dirty="0" err="1"/>
              <a:t>trong</a:t>
            </a:r>
            <a:r>
              <a:rPr lang="en-US" dirty="0"/>
              <a:t> Set</a:t>
            </a:r>
          </a:p>
        </p:txBody>
      </p:sp>
      <p:graphicFrame>
        <p:nvGraphicFramePr>
          <p:cNvPr id="5" name="Table 5">
            <a:extLst>
              <a:ext uri="{FF2B5EF4-FFF2-40B4-BE49-F238E27FC236}">
                <a16:creationId xmlns:a16="http://schemas.microsoft.com/office/drawing/2014/main" id="{AE92A890-30D4-FD0E-9A8C-3894CD2E299C}"/>
              </a:ext>
            </a:extLst>
          </p:cNvPr>
          <p:cNvGraphicFramePr>
            <a:graphicFrameLocks noGrp="1"/>
          </p:cNvGraphicFramePr>
          <p:nvPr>
            <p:ph sz="half" idx="4294967295"/>
            <p:extLst>
              <p:ext uri="{D42A27DB-BD31-4B8C-83A1-F6EECF244321}">
                <p14:modId xmlns:p14="http://schemas.microsoft.com/office/powerpoint/2010/main" val="2981385190"/>
              </p:ext>
            </p:extLst>
          </p:nvPr>
        </p:nvGraphicFramePr>
        <p:xfrm>
          <a:off x="1000125" y="1585119"/>
          <a:ext cx="7343500" cy="2396490"/>
        </p:xfrm>
        <a:graphic>
          <a:graphicData uri="http://schemas.openxmlformats.org/drawingml/2006/table">
            <a:tbl>
              <a:tblPr firstRow="1" bandRow="1">
                <a:tableStyleId>{F5AB1C69-6EDB-4FF4-983F-18BD219EF322}</a:tableStyleId>
              </a:tblPr>
              <a:tblGrid>
                <a:gridCol w="3661763">
                  <a:extLst>
                    <a:ext uri="{9D8B030D-6E8A-4147-A177-3AD203B41FA5}">
                      <a16:colId xmlns:a16="http://schemas.microsoft.com/office/drawing/2014/main" val="4250896154"/>
                    </a:ext>
                  </a:extLst>
                </a:gridCol>
                <a:gridCol w="3681737">
                  <a:extLst>
                    <a:ext uri="{9D8B030D-6E8A-4147-A177-3AD203B41FA5}">
                      <a16:colId xmlns:a16="http://schemas.microsoft.com/office/drawing/2014/main" val="3521905070"/>
                    </a:ext>
                  </a:extLst>
                </a:gridCol>
              </a:tblGrid>
              <a:tr h="278130">
                <a:tc>
                  <a:txBody>
                    <a:bodyPr/>
                    <a:lstStyle/>
                    <a:p>
                      <a:r>
                        <a:rPr lang="en-US" sz="1400" b="0" kern="1200" dirty="0">
                          <a:solidFill>
                            <a:schemeClr val="lt1"/>
                          </a:solidFill>
                          <a:effectLst/>
                        </a:rPr>
                        <a:t>add(Object element)</a:t>
                      </a:r>
                      <a:endParaRPr lang="en-US" sz="1100" dirty="0"/>
                    </a:p>
                  </a:txBody>
                  <a:tcPr marL="68580" marR="68580" marT="34290" marB="34290"/>
                </a:tc>
                <a:tc>
                  <a:txBody>
                    <a:bodyPr/>
                    <a:lstStyle/>
                    <a:p>
                      <a:r>
                        <a:rPr lang="en-US" sz="1100" dirty="0" err="1"/>
                        <a:t>Thêm</a:t>
                      </a:r>
                      <a:r>
                        <a:rPr lang="en-US" sz="1100" dirty="0"/>
                        <a:t> 1 </a:t>
                      </a:r>
                      <a:r>
                        <a:rPr lang="en-US" sz="1100" dirty="0" err="1"/>
                        <a:t>phần</a:t>
                      </a:r>
                      <a:r>
                        <a:rPr lang="en-US" sz="1100" dirty="0"/>
                        <a:t> </a:t>
                      </a:r>
                      <a:r>
                        <a:rPr lang="en-US" sz="1100" dirty="0" err="1"/>
                        <a:t>tử</a:t>
                      </a:r>
                      <a:r>
                        <a:rPr lang="en-US" sz="1100" dirty="0"/>
                        <a:t> </a:t>
                      </a:r>
                      <a:r>
                        <a:rPr lang="en-US" sz="1100" dirty="0" err="1"/>
                        <a:t>cho</a:t>
                      </a:r>
                      <a:r>
                        <a:rPr lang="en-US" sz="1100" dirty="0"/>
                        <a:t> Set</a:t>
                      </a:r>
                    </a:p>
                  </a:txBody>
                  <a:tcPr marL="68580" marR="68580" marT="34290" marB="34290"/>
                </a:tc>
                <a:extLst>
                  <a:ext uri="{0D108BD9-81ED-4DB2-BD59-A6C34878D82A}">
                    <a16:rowId xmlns:a16="http://schemas.microsoft.com/office/drawing/2014/main" val="2799390184"/>
                  </a:ext>
                </a:extLst>
              </a:tr>
              <a:tr h="278130">
                <a:tc>
                  <a:txBody>
                    <a:bodyPr/>
                    <a:lstStyle/>
                    <a:p>
                      <a:r>
                        <a:rPr lang="en-US" sz="1100" dirty="0"/>
                        <a:t>Add(Object o)</a:t>
                      </a:r>
                    </a:p>
                  </a:txBody>
                  <a:tcPr marL="68580" marR="68580" marT="34290" marB="34290"/>
                </a:tc>
                <a:tc>
                  <a:txBody>
                    <a:bodyPr/>
                    <a:lstStyle/>
                    <a:p>
                      <a:r>
                        <a:rPr lang="en-US" sz="1100" dirty="0" err="1"/>
                        <a:t>Thêm</a:t>
                      </a:r>
                      <a:r>
                        <a:rPr lang="en-US" sz="1100" dirty="0"/>
                        <a:t> </a:t>
                      </a:r>
                      <a:r>
                        <a:rPr lang="en-US" sz="1100" dirty="0" err="1"/>
                        <a:t>một</a:t>
                      </a:r>
                      <a:r>
                        <a:rPr lang="en-US" sz="1100" dirty="0"/>
                        <a:t> </a:t>
                      </a:r>
                      <a:r>
                        <a:rPr lang="en-US" sz="1100" dirty="0" err="1"/>
                        <a:t>phần</a:t>
                      </a:r>
                      <a:r>
                        <a:rPr lang="en-US" sz="1100" dirty="0"/>
                        <a:t> </a:t>
                      </a:r>
                      <a:r>
                        <a:rPr lang="en-US" sz="1100" dirty="0" err="1"/>
                        <a:t>tử</a:t>
                      </a:r>
                      <a:endParaRPr lang="en-US" sz="1100" dirty="0"/>
                    </a:p>
                  </a:txBody>
                  <a:tcPr marL="68580" marR="68580" marT="34290" marB="34290"/>
                </a:tc>
                <a:extLst>
                  <a:ext uri="{0D108BD9-81ED-4DB2-BD59-A6C34878D82A}">
                    <a16:rowId xmlns:a16="http://schemas.microsoft.com/office/drawing/2014/main" val="1612806139"/>
                  </a:ext>
                </a:extLst>
              </a:tr>
              <a:tr h="278130">
                <a:tc>
                  <a:txBody>
                    <a:bodyPr/>
                    <a:lstStyle/>
                    <a:p>
                      <a:r>
                        <a:rPr lang="en-US" sz="1400" b="0" kern="1200" dirty="0" err="1">
                          <a:solidFill>
                            <a:schemeClr val="dk1"/>
                          </a:solidFill>
                          <a:effectLst/>
                        </a:rPr>
                        <a:t>addAll</a:t>
                      </a:r>
                      <a:r>
                        <a:rPr lang="en-US" sz="1400" b="0" kern="1200" dirty="0">
                          <a:solidFill>
                            <a:schemeClr val="dk1"/>
                          </a:solidFill>
                          <a:effectLst/>
                        </a:rPr>
                        <a:t>(Collection c)</a:t>
                      </a:r>
                      <a:endParaRPr lang="en-US" sz="1100" dirty="0"/>
                    </a:p>
                  </a:txBody>
                  <a:tcPr marL="68580" marR="68580" marT="34290" marB="34290"/>
                </a:tc>
                <a:tc>
                  <a:txBody>
                    <a:bodyPr/>
                    <a:lstStyle/>
                    <a:p>
                      <a:r>
                        <a:rPr lang="en-US" sz="1100" dirty="0" err="1"/>
                        <a:t>Chèn</a:t>
                      </a:r>
                      <a:r>
                        <a:rPr lang="en-US" sz="1100" dirty="0"/>
                        <a:t> </a:t>
                      </a:r>
                      <a:r>
                        <a:rPr lang="en-US" sz="1100" dirty="0" err="1"/>
                        <a:t>tất</a:t>
                      </a:r>
                      <a:r>
                        <a:rPr lang="en-US" sz="1100" dirty="0"/>
                        <a:t> </a:t>
                      </a:r>
                      <a:r>
                        <a:rPr lang="en-US" sz="1100" dirty="0" err="1"/>
                        <a:t>cả</a:t>
                      </a:r>
                      <a:r>
                        <a:rPr lang="en-US" sz="1100" dirty="0"/>
                        <a:t> </a:t>
                      </a:r>
                      <a:r>
                        <a:rPr lang="en-US" sz="1100" dirty="0" err="1"/>
                        <a:t>các</a:t>
                      </a:r>
                      <a:r>
                        <a:rPr lang="en-US" sz="1100" dirty="0"/>
                        <a:t> </a:t>
                      </a:r>
                      <a:r>
                        <a:rPr lang="en-US" sz="1100" dirty="0" err="1"/>
                        <a:t>phần</a:t>
                      </a:r>
                      <a:r>
                        <a:rPr lang="en-US" sz="1100" dirty="0"/>
                        <a:t> </a:t>
                      </a:r>
                      <a:r>
                        <a:rPr lang="en-US" sz="1100" dirty="0" err="1"/>
                        <a:t>tử</a:t>
                      </a:r>
                      <a:r>
                        <a:rPr lang="en-US" sz="1100" dirty="0"/>
                        <a:t> </a:t>
                      </a:r>
                      <a:r>
                        <a:rPr lang="en-US" sz="1100" dirty="0" err="1"/>
                        <a:t>của</a:t>
                      </a:r>
                      <a:r>
                        <a:rPr lang="en-US" sz="1100" dirty="0"/>
                        <a:t> collection </a:t>
                      </a:r>
                      <a:r>
                        <a:rPr lang="en-US" sz="1100" dirty="0" err="1"/>
                        <a:t>khác</a:t>
                      </a:r>
                      <a:r>
                        <a:rPr lang="en-US" sz="1100" dirty="0"/>
                        <a:t> </a:t>
                      </a:r>
                      <a:r>
                        <a:rPr lang="en-US" sz="1100" dirty="0" err="1"/>
                        <a:t>vào</a:t>
                      </a:r>
                      <a:r>
                        <a:rPr lang="en-US" sz="1100" dirty="0"/>
                        <a:t> Set</a:t>
                      </a:r>
                    </a:p>
                  </a:txBody>
                  <a:tcPr marL="68580" marR="68580" marT="34290" marB="34290"/>
                </a:tc>
                <a:extLst>
                  <a:ext uri="{0D108BD9-81ED-4DB2-BD59-A6C34878D82A}">
                    <a16:rowId xmlns:a16="http://schemas.microsoft.com/office/drawing/2014/main" val="225375265"/>
                  </a:ext>
                </a:extLst>
              </a:tr>
              <a:tr h="278130">
                <a:tc>
                  <a:txBody>
                    <a:bodyPr/>
                    <a:lstStyle/>
                    <a:p>
                      <a:r>
                        <a:rPr lang="en-US" sz="1400" b="0" kern="1200" dirty="0">
                          <a:solidFill>
                            <a:schemeClr val="dk1"/>
                          </a:solidFill>
                          <a:effectLst/>
                        </a:rPr>
                        <a:t>clear()</a:t>
                      </a:r>
                      <a:endParaRPr lang="en-US" sz="1100" dirty="0"/>
                    </a:p>
                  </a:txBody>
                  <a:tcPr marL="68580" marR="68580" marT="34290" marB="34290"/>
                </a:tc>
                <a:tc>
                  <a:txBody>
                    <a:bodyPr/>
                    <a:lstStyle/>
                    <a:p>
                      <a:r>
                        <a:rPr lang="en-US" sz="1400" b="0" kern="1200" dirty="0" err="1">
                          <a:solidFill>
                            <a:schemeClr val="dk1"/>
                          </a:solidFill>
                          <a:effectLst/>
                        </a:rPr>
                        <a:t>Xóa</a:t>
                      </a:r>
                      <a:r>
                        <a:rPr lang="en-US" sz="1400" b="0" kern="1200" dirty="0">
                          <a:solidFill>
                            <a:schemeClr val="dk1"/>
                          </a:solidFill>
                          <a:effectLst/>
                        </a:rPr>
                        <a:t> </a:t>
                      </a:r>
                      <a:r>
                        <a:rPr lang="en-US" sz="1400" b="0" kern="1200" dirty="0" err="1">
                          <a:solidFill>
                            <a:schemeClr val="dk1"/>
                          </a:solidFill>
                          <a:effectLst/>
                        </a:rPr>
                        <a:t>tất</a:t>
                      </a:r>
                      <a:r>
                        <a:rPr lang="en-US" sz="1400" b="0" kern="1200" dirty="0">
                          <a:solidFill>
                            <a:schemeClr val="dk1"/>
                          </a:solidFill>
                          <a:effectLst/>
                        </a:rPr>
                        <a:t> </a:t>
                      </a:r>
                      <a:r>
                        <a:rPr lang="en-US" sz="1400" b="0" kern="1200" dirty="0" err="1">
                          <a:solidFill>
                            <a:schemeClr val="dk1"/>
                          </a:solidFill>
                          <a:effectLst/>
                        </a:rPr>
                        <a:t>cả</a:t>
                      </a:r>
                      <a:r>
                        <a:rPr lang="en-US" sz="1400" b="0" kern="1200" dirty="0">
                          <a:solidFill>
                            <a:schemeClr val="dk1"/>
                          </a:solidFill>
                          <a:effectLst/>
                        </a:rPr>
                        <a:t> </a:t>
                      </a:r>
                      <a:r>
                        <a:rPr lang="en-US" sz="1400" b="0" kern="1200" dirty="0" err="1">
                          <a:solidFill>
                            <a:schemeClr val="dk1"/>
                          </a:solidFill>
                          <a:effectLst/>
                        </a:rPr>
                        <a:t>các</a:t>
                      </a:r>
                      <a:r>
                        <a:rPr lang="en-US" sz="1400" b="0" kern="1200" dirty="0">
                          <a:solidFill>
                            <a:schemeClr val="dk1"/>
                          </a:solidFill>
                          <a:effectLst/>
                        </a:rPr>
                        <a:t> </a:t>
                      </a:r>
                      <a:r>
                        <a:rPr lang="en-US" sz="1400" b="0" kern="1200" dirty="0" err="1">
                          <a:solidFill>
                            <a:schemeClr val="dk1"/>
                          </a:solidFill>
                          <a:effectLst/>
                        </a:rPr>
                        <a:t>phần</a:t>
                      </a:r>
                      <a:r>
                        <a:rPr lang="en-US" sz="1400" b="0" kern="1200" dirty="0">
                          <a:solidFill>
                            <a:schemeClr val="dk1"/>
                          </a:solidFill>
                          <a:effectLst/>
                        </a:rPr>
                        <a:t> </a:t>
                      </a:r>
                      <a:r>
                        <a:rPr lang="en-US" sz="1400" b="0" kern="1200" dirty="0" err="1">
                          <a:solidFill>
                            <a:schemeClr val="dk1"/>
                          </a:solidFill>
                          <a:effectLst/>
                        </a:rPr>
                        <a:t>tử</a:t>
                      </a:r>
                      <a:r>
                        <a:rPr lang="en-US" sz="1400" b="0" kern="1200" dirty="0">
                          <a:solidFill>
                            <a:schemeClr val="dk1"/>
                          </a:solidFill>
                          <a:effectLst/>
                        </a:rPr>
                        <a:t> </a:t>
                      </a:r>
                      <a:r>
                        <a:rPr lang="en-US" sz="1400" b="0" kern="1200" dirty="0" err="1">
                          <a:solidFill>
                            <a:schemeClr val="dk1"/>
                          </a:solidFill>
                          <a:effectLst/>
                        </a:rPr>
                        <a:t>khỏi</a:t>
                      </a:r>
                      <a:r>
                        <a:rPr lang="en-US" sz="1400" b="0" kern="1200" dirty="0">
                          <a:solidFill>
                            <a:schemeClr val="dk1"/>
                          </a:solidFill>
                          <a:effectLst/>
                        </a:rPr>
                        <a:t> set.</a:t>
                      </a:r>
                      <a:endParaRPr lang="en-US" sz="1100" dirty="0"/>
                    </a:p>
                  </a:txBody>
                  <a:tcPr marL="68580" marR="68580" marT="34290" marB="34290"/>
                </a:tc>
                <a:extLst>
                  <a:ext uri="{0D108BD9-81ED-4DB2-BD59-A6C34878D82A}">
                    <a16:rowId xmlns:a16="http://schemas.microsoft.com/office/drawing/2014/main" val="1943329280"/>
                  </a:ext>
                </a:extLst>
              </a:tr>
              <a:tr h="480060">
                <a:tc>
                  <a:txBody>
                    <a:bodyPr/>
                    <a:lstStyle/>
                    <a:p>
                      <a:r>
                        <a:rPr lang="en-US" sz="1400" b="0" kern="1200" dirty="0">
                          <a:solidFill>
                            <a:schemeClr val="dk1"/>
                          </a:solidFill>
                          <a:effectLst/>
                        </a:rPr>
                        <a:t>contains(Object element)</a:t>
                      </a:r>
                      <a:endParaRPr lang="en-US" sz="1100" dirty="0"/>
                    </a:p>
                  </a:txBody>
                  <a:tcPr marL="68580" marR="68580" marT="34290" marB="34290"/>
                </a:tc>
                <a:tc>
                  <a:txBody>
                    <a:bodyPr/>
                    <a:lstStyle/>
                    <a:p>
                      <a:r>
                        <a:rPr lang="en-US" sz="1400" b="0" kern="1200" dirty="0" err="1">
                          <a:solidFill>
                            <a:schemeClr val="dk1"/>
                          </a:solidFill>
                          <a:effectLst/>
                        </a:rPr>
                        <a:t>Trả</a:t>
                      </a:r>
                      <a:r>
                        <a:rPr lang="en-US" sz="1400" b="0" kern="1200" dirty="0">
                          <a:solidFill>
                            <a:schemeClr val="dk1"/>
                          </a:solidFill>
                          <a:effectLst/>
                        </a:rPr>
                        <a:t> </a:t>
                      </a:r>
                      <a:r>
                        <a:rPr lang="en-US" sz="1400" b="0" kern="1200" dirty="0" err="1">
                          <a:solidFill>
                            <a:schemeClr val="dk1"/>
                          </a:solidFill>
                          <a:effectLst/>
                        </a:rPr>
                        <a:t>về</a:t>
                      </a:r>
                      <a:r>
                        <a:rPr lang="en-US" sz="1400" b="0" kern="1200" dirty="0">
                          <a:solidFill>
                            <a:schemeClr val="dk1"/>
                          </a:solidFill>
                          <a:effectLst/>
                        </a:rPr>
                        <a:t> true </a:t>
                      </a:r>
                      <a:r>
                        <a:rPr lang="en-US" sz="1400" b="0" kern="1200" dirty="0" err="1">
                          <a:solidFill>
                            <a:schemeClr val="dk1"/>
                          </a:solidFill>
                          <a:effectLst/>
                        </a:rPr>
                        <a:t>nếu</a:t>
                      </a:r>
                      <a:r>
                        <a:rPr lang="en-US" sz="1400" b="0" kern="1200" dirty="0">
                          <a:solidFill>
                            <a:schemeClr val="dk1"/>
                          </a:solidFill>
                          <a:effectLst/>
                        </a:rPr>
                        <a:t> </a:t>
                      </a:r>
                      <a:r>
                        <a:rPr lang="en-US" sz="1400" b="0" kern="1200" dirty="0" err="1">
                          <a:solidFill>
                            <a:schemeClr val="dk1"/>
                          </a:solidFill>
                          <a:effectLst/>
                        </a:rPr>
                        <a:t>tập</a:t>
                      </a:r>
                      <a:r>
                        <a:rPr lang="en-US" sz="1400" b="0" kern="1200" dirty="0">
                          <a:solidFill>
                            <a:schemeClr val="dk1"/>
                          </a:solidFill>
                          <a:effectLst/>
                        </a:rPr>
                        <a:t> </a:t>
                      </a:r>
                      <a:r>
                        <a:rPr lang="en-US" sz="1400" b="0" kern="1200" dirty="0" err="1">
                          <a:solidFill>
                            <a:schemeClr val="dk1"/>
                          </a:solidFill>
                          <a:effectLst/>
                        </a:rPr>
                        <a:t>hợp</a:t>
                      </a:r>
                      <a:r>
                        <a:rPr lang="en-US" sz="1400" b="0" kern="1200" dirty="0">
                          <a:solidFill>
                            <a:schemeClr val="dk1"/>
                          </a:solidFill>
                          <a:effectLst/>
                        </a:rPr>
                        <a:t> </a:t>
                      </a:r>
                      <a:r>
                        <a:rPr lang="en-US" sz="1400" b="0" kern="1200" dirty="0" err="1">
                          <a:solidFill>
                            <a:schemeClr val="dk1"/>
                          </a:solidFill>
                          <a:effectLst/>
                        </a:rPr>
                        <a:t>này</a:t>
                      </a:r>
                      <a:r>
                        <a:rPr lang="en-US" sz="1400" b="0" kern="1200" dirty="0">
                          <a:solidFill>
                            <a:schemeClr val="dk1"/>
                          </a:solidFill>
                          <a:effectLst/>
                        </a:rPr>
                        <a:t> </a:t>
                      </a:r>
                      <a:r>
                        <a:rPr lang="en-US" sz="1400" b="0" kern="1200" dirty="0" err="1">
                          <a:solidFill>
                            <a:schemeClr val="dk1"/>
                          </a:solidFill>
                          <a:effectLst/>
                        </a:rPr>
                        <a:t>chứa</a:t>
                      </a:r>
                      <a:r>
                        <a:rPr lang="en-US" sz="1400" b="0" kern="1200" dirty="0">
                          <a:solidFill>
                            <a:schemeClr val="dk1"/>
                          </a:solidFill>
                          <a:effectLst/>
                        </a:rPr>
                        <a:t> </a:t>
                      </a:r>
                      <a:r>
                        <a:rPr lang="en-US" sz="1400" b="0" kern="1200" dirty="0" err="1">
                          <a:solidFill>
                            <a:schemeClr val="dk1"/>
                          </a:solidFill>
                          <a:effectLst/>
                        </a:rPr>
                        <a:t>phần</a:t>
                      </a:r>
                      <a:r>
                        <a:rPr lang="en-US" sz="1400" b="0" kern="1200" dirty="0">
                          <a:solidFill>
                            <a:schemeClr val="dk1"/>
                          </a:solidFill>
                          <a:effectLst/>
                        </a:rPr>
                        <a:t> </a:t>
                      </a:r>
                      <a:r>
                        <a:rPr lang="en-US" sz="1400" b="0" kern="1200" dirty="0" err="1">
                          <a:solidFill>
                            <a:schemeClr val="dk1"/>
                          </a:solidFill>
                          <a:effectLst/>
                        </a:rPr>
                        <a:t>tử</a:t>
                      </a:r>
                      <a:r>
                        <a:rPr lang="en-US" sz="1400" b="0" kern="1200" dirty="0">
                          <a:solidFill>
                            <a:schemeClr val="dk1"/>
                          </a:solidFill>
                          <a:effectLst/>
                        </a:rPr>
                        <a:t> </a:t>
                      </a:r>
                      <a:r>
                        <a:rPr lang="en-US" sz="1400" b="0" kern="1200" dirty="0" err="1">
                          <a:solidFill>
                            <a:schemeClr val="dk1"/>
                          </a:solidFill>
                          <a:effectLst/>
                        </a:rPr>
                        <a:t>đã</a:t>
                      </a:r>
                      <a:r>
                        <a:rPr lang="en-US" sz="1400" b="0" kern="1200" dirty="0">
                          <a:solidFill>
                            <a:schemeClr val="dk1"/>
                          </a:solidFill>
                          <a:effectLst/>
                        </a:rPr>
                        <a:t> </a:t>
                      </a:r>
                      <a:r>
                        <a:rPr lang="en-US" sz="1400" b="0" kern="1200" dirty="0" err="1">
                          <a:solidFill>
                            <a:schemeClr val="dk1"/>
                          </a:solidFill>
                          <a:effectLst/>
                        </a:rPr>
                        <a:t>chỉ</a:t>
                      </a:r>
                      <a:r>
                        <a:rPr lang="en-US" sz="1400" b="0" kern="1200" dirty="0">
                          <a:solidFill>
                            <a:schemeClr val="dk1"/>
                          </a:solidFill>
                          <a:effectLst/>
                        </a:rPr>
                        <a:t> </a:t>
                      </a:r>
                      <a:r>
                        <a:rPr lang="en-US" sz="1400" b="0" kern="1200" dirty="0" err="1">
                          <a:solidFill>
                            <a:schemeClr val="dk1"/>
                          </a:solidFill>
                          <a:effectLst/>
                        </a:rPr>
                        <a:t>định</a:t>
                      </a:r>
                      <a:endParaRPr lang="en-US" sz="1100" dirty="0"/>
                    </a:p>
                  </a:txBody>
                  <a:tcPr marL="68580" marR="68580" marT="34290" marB="34290"/>
                </a:tc>
                <a:extLst>
                  <a:ext uri="{0D108BD9-81ED-4DB2-BD59-A6C34878D82A}">
                    <a16:rowId xmlns:a16="http://schemas.microsoft.com/office/drawing/2014/main" val="3576327869"/>
                  </a:ext>
                </a:extLst>
              </a:tr>
              <a:tr h="278130">
                <a:tc>
                  <a:txBody>
                    <a:bodyPr/>
                    <a:lstStyle/>
                    <a:p>
                      <a:r>
                        <a:rPr lang="en-US" sz="1400" b="0" kern="1200" dirty="0" err="1">
                          <a:solidFill>
                            <a:schemeClr val="dk1"/>
                          </a:solidFill>
                          <a:effectLst/>
                        </a:rPr>
                        <a:t>isEmpty</a:t>
                      </a:r>
                      <a:r>
                        <a:rPr lang="en-US" sz="1400" b="0" kern="1200" dirty="0">
                          <a:solidFill>
                            <a:schemeClr val="dk1"/>
                          </a:solidFill>
                          <a:effectLst/>
                        </a:rPr>
                        <a:t>()</a:t>
                      </a:r>
                      <a:endParaRPr lang="en-US" sz="1100" dirty="0"/>
                    </a:p>
                  </a:txBody>
                  <a:tcPr marL="68580" marR="68580" marT="34290" marB="34290"/>
                </a:tc>
                <a:tc>
                  <a:txBody>
                    <a:bodyPr/>
                    <a:lstStyle/>
                    <a:p>
                      <a:r>
                        <a:rPr lang="en-US" sz="1100" dirty="0" err="1"/>
                        <a:t>Kiểm</a:t>
                      </a:r>
                      <a:r>
                        <a:rPr lang="en-US" sz="1100" dirty="0"/>
                        <a:t> </a:t>
                      </a:r>
                      <a:r>
                        <a:rPr lang="en-US" sz="1100" dirty="0" err="1"/>
                        <a:t>tra</a:t>
                      </a:r>
                      <a:r>
                        <a:rPr lang="en-US" sz="1100" dirty="0"/>
                        <a:t> </a:t>
                      </a:r>
                      <a:r>
                        <a:rPr lang="en-US" sz="1100" dirty="0" err="1"/>
                        <a:t>có</a:t>
                      </a:r>
                      <a:r>
                        <a:rPr lang="en-US" sz="1100" dirty="0"/>
                        <a:t> </a:t>
                      </a:r>
                      <a:r>
                        <a:rPr lang="en-US" sz="1100" dirty="0" err="1"/>
                        <a:t>phần</a:t>
                      </a:r>
                      <a:r>
                        <a:rPr lang="en-US" sz="1100" dirty="0"/>
                        <a:t> </a:t>
                      </a:r>
                      <a:r>
                        <a:rPr lang="en-US" sz="1100" dirty="0" err="1"/>
                        <a:t>tử</a:t>
                      </a:r>
                      <a:r>
                        <a:rPr lang="en-US" sz="1100" dirty="0"/>
                        <a:t> hay k</a:t>
                      </a:r>
                    </a:p>
                  </a:txBody>
                  <a:tcPr marL="68580" marR="68580" marT="34290" marB="34290"/>
                </a:tc>
                <a:extLst>
                  <a:ext uri="{0D108BD9-81ED-4DB2-BD59-A6C34878D82A}">
                    <a16:rowId xmlns:a16="http://schemas.microsoft.com/office/drawing/2014/main" val="409235691"/>
                  </a:ext>
                </a:extLst>
              </a:tr>
              <a:tr h="480060">
                <a:tc>
                  <a:txBody>
                    <a:bodyPr/>
                    <a:lstStyle/>
                    <a:p>
                      <a:r>
                        <a:rPr lang="en-US" sz="1400" b="0" kern="1200" dirty="0" err="1">
                          <a:solidFill>
                            <a:schemeClr val="dk1"/>
                          </a:solidFill>
                          <a:effectLst/>
                        </a:rPr>
                        <a:t>removeAll</a:t>
                      </a:r>
                      <a:r>
                        <a:rPr lang="en-US" sz="1400" b="0" kern="1200" dirty="0">
                          <a:solidFill>
                            <a:schemeClr val="dk1"/>
                          </a:solidFill>
                          <a:effectLst/>
                        </a:rPr>
                        <a:t>(Collection c)</a:t>
                      </a:r>
                      <a:endParaRPr lang="en-US" sz="1100" dirty="0"/>
                    </a:p>
                  </a:txBody>
                  <a:tcPr marL="68580" marR="68580" marT="34290" marB="34290"/>
                </a:tc>
                <a:tc>
                  <a:txBody>
                    <a:bodyPr/>
                    <a:lstStyle/>
                    <a:p>
                      <a:r>
                        <a:rPr lang="vi-VN" sz="1400" b="0" kern="1200" dirty="0">
                          <a:solidFill>
                            <a:schemeClr val="dk1"/>
                          </a:solidFill>
                          <a:effectLst/>
                        </a:rPr>
                        <a:t>Xóa khỏi set tất cả các phần tử của nó được chứa trong collection c đã chỉ định.</a:t>
                      </a:r>
                      <a:endParaRPr lang="en-US" sz="1100" dirty="0"/>
                    </a:p>
                  </a:txBody>
                  <a:tcPr marL="68580" marR="68580" marT="34290" marB="34290"/>
                </a:tc>
                <a:extLst>
                  <a:ext uri="{0D108BD9-81ED-4DB2-BD59-A6C34878D82A}">
                    <a16:rowId xmlns:a16="http://schemas.microsoft.com/office/drawing/2014/main" val="4043679161"/>
                  </a:ext>
                </a:extLst>
              </a:tr>
            </a:tbl>
          </a:graphicData>
        </a:graphic>
      </p:graphicFrame>
    </p:spTree>
    <p:extLst>
      <p:ext uri="{BB962C8B-B14F-4D97-AF65-F5344CB8AC3E}">
        <p14:creationId xmlns:p14="http://schemas.microsoft.com/office/powerpoint/2010/main" val="19384694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2"/>
          <p:cNvSpPr/>
          <p:nvPr/>
        </p:nvSpPr>
        <p:spPr>
          <a:xfrm>
            <a:off x="704321" y="3410200"/>
            <a:ext cx="3838500" cy="362700"/>
          </a:xfrm>
          <a:prstGeom prst="roundRect">
            <a:avLst>
              <a:gd name="adj" fmla="val 50000"/>
            </a:avLst>
          </a:prstGeom>
          <a:solidFill>
            <a:srgbClr val="BF7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32"/>
          <p:cNvGrpSpPr/>
          <p:nvPr/>
        </p:nvGrpSpPr>
        <p:grpSpPr>
          <a:xfrm>
            <a:off x="4739557" y="1254042"/>
            <a:ext cx="3692445" cy="2518846"/>
            <a:chOff x="4739557" y="1246117"/>
            <a:chExt cx="3692445" cy="2518846"/>
          </a:xfrm>
        </p:grpSpPr>
        <p:sp>
          <p:nvSpPr>
            <p:cNvPr id="177" name="Google Shape;177;p32"/>
            <p:cNvSpPr/>
            <p:nvPr/>
          </p:nvSpPr>
          <p:spPr>
            <a:xfrm>
              <a:off x="5211355" y="1272397"/>
              <a:ext cx="3189923" cy="2442159"/>
            </a:xfrm>
            <a:custGeom>
              <a:avLst/>
              <a:gdLst/>
              <a:ahLst/>
              <a:cxnLst/>
              <a:rect l="l" t="t" r="r" b="b"/>
              <a:pathLst>
                <a:path w="115556" h="88468" extrusionOk="0">
                  <a:moveTo>
                    <a:pt x="87198" y="0"/>
                  </a:moveTo>
                  <a:cubicBezTo>
                    <a:pt x="86911" y="0"/>
                    <a:pt x="86625" y="6"/>
                    <a:pt x="86339" y="18"/>
                  </a:cubicBezTo>
                  <a:cubicBezTo>
                    <a:pt x="83685" y="104"/>
                    <a:pt x="81032" y="817"/>
                    <a:pt x="78721" y="2044"/>
                  </a:cubicBezTo>
                  <a:cubicBezTo>
                    <a:pt x="76352" y="3242"/>
                    <a:pt x="74327" y="4869"/>
                    <a:pt x="72558" y="6695"/>
                  </a:cubicBezTo>
                  <a:cubicBezTo>
                    <a:pt x="70732" y="8492"/>
                    <a:pt x="69219" y="10490"/>
                    <a:pt x="67850" y="12601"/>
                  </a:cubicBezTo>
                  <a:cubicBezTo>
                    <a:pt x="66452" y="14741"/>
                    <a:pt x="65624" y="17109"/>
                    <a:pt x="64340" y="19135"/>
                  </a:cubicBezTo>
                  <a:cubicBezTo>
                    <a:pt x="63713" y="20133"/>
                    <a:pt x="62914" y="21046"/>
                    <a:pt x="62001" y="21845"/>
                  </a:cubicBezTo>
                  <a:cubicBezTo>
                    <a:pt x="61059" y="22616"/>
                    <a:pt x="59946" y="23186"/>
                    <a:pt x="58805" y="23700"/>
                  </a:cubicBezTo>
                  <a:cubicBezTo>
                    <a:pt x="57664" y="24156"/>
                    <a:pt x="56466" y="24527"/>
                    <a:pt x="55210" y="24756"/>
                  </a:cubicBezTo>
                  <a:cubicBezTo>
                    <a:pt x="53955" y="25012"/>
                    <a:pt x="52728" y="25184"/>
                    <a:pt x="51444" y="25298"/>
                  </a:cubicBezTo>
                  <a:cubicBezTo>
                    <a:pt x="50160" y="25440"/>
                    <a:pt x="48876" y="25469"/>
                    <a:pt x="47592" y="25497"/>
                  </a:cubicBezTo>
                  <a:cubicBezTo>
                    <a:pt x="46936" y="25555"/>
                    <a:pt x="46251" y="25555"/>
                    <a:pt x="45623" y="25612"/>
                  </a:cubicBezTo>
                  <a:lnTo>
                    <a:pt x="44625" y="25697"/>
                  </a:lnTo>
                  <a:lnTo>
                    <a:pt x="43655" y="25783"/>
                  </a:lnTo>
                  <a:cubicBezTo>
                    <a:pt x="41058" y="26125"/>
                    <a:pt x="38462" y="26753"/>
                    <a:pt x="36179" y="28094"/>
                  </a:cubicBezTo>
                  <a:cubicBezTo>
                    <a:pt x="35038" y="28750"/>
                    <a:pt x="33982" y="29578"/>
                    <a:pt x="33126" y="30548"/>
                  </a:cubicBezTo>
                  <a:cubicBezTo>
                    <a:pt x="32270" y="31518"/>
                    <a:pt x="31614" y="32602"/>
                    <a:pt x="31043" y="33715"/>
                  </a:cubicBezTo>
                  <a:cubicBezTo>
                    <a:pt x="29902" y="35969"/>
                    <a:pt x="29246" y="38365"/>
                    <a:pt x="28390" y="40648"/>
                  </a:cubicBezTo>
                  <a:cubicBezTo>
                    <a:pt x="28190" y="41190"/>
                    <a:pt x="27962" y="41732"/>
                    <a:pt x="27705" y="42303"/>
                  </a:cubicBezTo>
                  <a:cubicBezTo>
                    <a:pt x="27477" y="42845"/>
                    <a:pt x="27220" y="43416"/>
                    <a:pt x="26963" y="43986"/>
                  </a:cubicBezTo>
                  <a:cubicBezTo>
                    <a:pt x="26507" y="45128"/>
                    <a:pt x="26136" y="46297"/>
                    <a:pt x="25793" y="47496"/>
                  </a:cubicBezTo>
                  <a:cubicBezTo>
                    <a:pt x="25109" y="49835"/>
                    <a:pt x="24538" y="52232"/>
                    <a:pt x="23625" y="54486"/>
                  </a:cubicBezTo>
                  <a:cubicBezTo>
                    <a:pt x="22712" y="56712"/>
                    <a:pt x="21428" y="58852"/>
                    <a:pt x="19659" y="60563"/>
                  </a:cubicBezTo>
                  <a:cubicBezTo>
                    <a:pt x="18775" y="61419"/>
                    <a:pt x="17776" y="62218"/>
                    <a:pt x="16692" y="62846"/>
                  </a:cubicBezTo>
                  <a:cubicBezTo>
                    <a:pt x="15636" y="63502"/>
                    <a:pt x="14438" y="64044"/>
                    <a:pt x="13268" y="64501"/>
                  </a:cubicBezTo>
                  <a:lnTo>
                    <a:pt x="12383" y="64815"/>
                  </a:lnTo>
                  <a:lnTo>
                    <a:pt x="11442" y="65100"/>
                  </a:lnTo>
                  <a:cubicBezTo>
                    <a:pt x="11128" y="65186"/>
                    <a:pt x="10843" y="65271"/>
                    <a:pt x="10529" y="65385"/>
                  </a:cubicBezTo>
                  <a:cubicBezTo>
                    <a:pt x="10186" y="65500"/>
                    <a:pt x="9872" y="65557"/>
                    <a:pt x="9587" y="65699"/>
                  </a:cubicBezTo>
                  <a:cubicBezTo>
                    <a:pt x="8389" y="66184"/>
                    <a:pt x="7248" y="66812"/>
                    <a:pt x="6192" y="67554"/>
                  </a:cubicBezTo>
                  <a:cubicBezTo>
                    <a:pt x="4137" y="69095"/>
                    <a:pt x="2625" y="71235"/>
                    <a:pt x="1684" y="73489"/>
                  </a:cubicBezTo>
                  <a:cubicBezTo>
                    <a:pt x="714" y="75771"/>
                    <a:pt x="257" y="78196"/>
                    <a:pt x="114" y="80622"/>
                  </a:cubicBezTo>
                  <a:cubicBezTo>
                    <a:pt x="0" y="83047"/>
                    <a:pt x="114" y="85501"/>
                    <a:pt x="571" y="87897"/>
                  </a:cubicBezTo>
                  <a:cubicBezTo>
                    <a:pt x="143" y="85501"/>
                    <a:pt x="29" y="83047"/>
                    <a:pt x="286" y="80650"/>
                  </a:cubicBezTo>
                  <a:cubicBezTo>
                    <a:pt x="457" y="78225"/>
                    <a:pt x="913" y="75800"/>
                    <a:pt x="1912" y="73546"/>
                  </a:cubicBezTo>
                  <a:cubicBezTo>
                    <a:pt x="2911" y="71320"/>
                    <a:pt x="4423" y="69237"/>
                    <a:pt x="6449" y="67782"/>
                  </a:cubicBezTo>
                  <a:cubicBezTo>
                    <a:pt x="7447" y="67069"/>
                    <a:pt x="8589" y="66470"/>
                    <a:pt x="9758" y="65985"/>
                  </a:cubicBezTo>
                  <a:cubicBezTo>
                    <a:pt x="10044" y="65842"/>
                    <a:pt x="10386" y="65785"/>
                    <a:pt x="10671" y="65671"/>
                  </a:cubicBezTo>
                  <a:cubicBezTo>
                    <a:pt x="10985" y="65557"/>
                    <a:pt x="11271" y="65500"/>
                    <a:pt x="11584" y="65385"/>
                  </a:cubicBezTo>
                  <a:lnTo>
                    <a:pt x="12526" y="65100"/>
                  </a:lnTo>
                  <a:lnTo>
                    <a:pt x="13439" y="64786"/>
                  </a:lnTo>
                  <a:cubicBezTo>
                    <a:pt x="14666" y="64330"/>
                    <a:pt x="15836" y="63788"/>
                    <a:pt x="16948" y="63131"/>
                  </a:cubicBezTo>
                  <a:cubicBezTo>
                    <a:pt x="18033" y="62475"/>
                    <a:pt x="19088" y="61705"/>
                    <a:pt x="20001" y="60820"/>
                  </a:cubicBezTo>
                  <a:cubicBezTo>
                    <a:pt x="21856" y="59080"/>
                    <a:pt x="23226" y="56854"/>
                    <a:pt x="24139" y="54572"/>
                  </a:cubicBezTo>
                  <a:cubicBezTo>
                    <a:pt x="25109" y="52261"/>
                    <a:pt x="25708" y="49864"/>
                    <a:pt x="26393" y="47553"/>
                  </a:cubicBezTo>
                  <a:cubicBezTo>
                    <a:pt x="26735" y="46412"/>
                    <a:pt x="27134" y="45242"/>
                    <a:pt x="27591" y="44129"/>
                  </a:cubicBezTo>
                  <a:cubicBezTo>
                    <a:pt x="27819" y="43558"/>
                    <a:pt x="28105" y="43016"/>
                    <a:pt x="28361" y="42446"/>
                  </a:cubicBezTo>
                  <a:cubicBezTo>
                    <a:pt x="28590" y="41875"/>
                    <a:pt x="28846" y="41304"/>
                    <a:pt x="29075" y="40734"/>
                  </a:cubicBezTo>
                  <a:cubicBezTo>
                    <a:pt x="29931" y="38451"/>
                    <a:pt x="30587" y="36111"/>
                    <a:pt x="31700" y="33943"/>
                  </a:cubicBezTo>
                  <a:cubicBezTo>
                    <a:pt x="32270" y="32859"/>
                    <a:pt x="32926" y="31832"/>
                    <a:pt x="33725" y="30947"/>
                  </a:cubicBezTo>
                  <a:cubicBezTo>
                    <a:pt x="34524" y="30034"/>
                    <a:pt x="35523" y="29264"/>
                    <a:pt x="36579" y="28636"/>
                  </a:cubicBezTo>
                  <a:cubicBezTo>
                    <a:pt x="38719" y="27438"/>
                    <a:pt x="41258" y="26810"/>
                    <a:pt x="43797" y="26496"/>
                  </a:cubicBezTo>
                  <a:lnTo>
                    <a:pt x="44767" y="26410"/>
                  </a:lnTo>
                  <a:lnTo>
                    <a:pt x="45709" y="26325"/>
                  </a:lnTo>
                  <a:cubicBezTo>
                    <a:pt x="46365" y="26296"/>
                    <a:pt x="46993" y="26296"/>
                    <a:pt x="47649" y="26268"/>
                  </a:cubicBezTo>
                  <a:cubicBezTo>
                    <a:pt x="48962" y="26239"/>
                    <a:pt x="50246" y="26182"/>
                    <a:pt x="51558" y="26097"/>
                  </a:cubicBezTo>
                  <a:cubicBezTo>
                    <a:pt x="52842" y="25983"/>
                    <a:pt x="54183" y="25783"/>
                    <a:pt x="55467" y="25555"/>
                  </a:cubicBezTo>
                  <a:cubicBezTo>
                    <a:pt x="56751" y="25298"/>
                    <a:pt x="58035" y="24955"/>
                    <a:pt x="59233" y="24442"/>
                  </a:cubicBezTo>
                  <a:cubicBezTo>
                    <a:pt x="60460" y="23957"/>
                    <a:pt x="61630" y="23300"/>
                    <a:pt x="62629" y="22445"/>
                  </a:cubicBezTo>
                  <a:cubicBezTo>
                    <a:pt x="63656" y="21617"/>
                    <a:pt x="64483" y="20590"/>
                    <a:pt x="65168" y="19534"/>
                  </a:cubicBezTo>
                  <a:cubicBezTo>
                    <a:pt x="66509" y="17337"/>
                    <a:pt x="67336" y="15026"/>
                    <a:pt x="68649" y="13000"/>
                  </a:cubicBezTo>
                  <a:cubicBezTo>
                    <a:pt x="70018" y="10918"/>
                    <a:pt x="71502" y="8977"/>
                    <a:pt x="73242" y="7208"/>
                  </a:cubicBezTo>
                  <a:cubicBezTo>
                    <a:pt x="74954" y="5439"/>
                    <a:pt x="76952" y="3899"/>
                    <a:pt x="79177" y="2757"/>
                  </a:cubicBezTo>
                  <a:cubicBezTo>
                    <a:pt x="81374" y="1616"/>
                    <a:pt x="83856" y="931"/>
                    <a:pt x="86367" y="846"/>
                  </a:cubicBezTo>
                  <a:cubicBezTo>
                    <a:pt x="86667" y="832"/>
                    <a:pt x="86967" y="825"/>
                    <a:pt x="87266" y="825"/>
                  </a:cubicBezTo>
                  <a:cubicBezTo>
                    <a:pt x="89504" y="825"/>
                    <a:pt x="91729" y="1200"/>
                    <a:pt x="93843" y="1930"/>
                  </a:cubicBezTo>
                  <a:cubicBezTo>
                    <a:pt x="94442" y="2130"/>
                    <a:pt x="95013" y="2358"/>
                    <a:pt x="95612" y="2586"/>
                  </a:cubicBezTo>
                  <a:cubicBezTo>
                    <a:pt x="96182" y="2843"/>
                    <a:pt x="96753" y="3071"/>
                    <a:pt x="97324" y="3357"/>
                  </a:cubicBezTo>
                  <a:cubicBezTo>
                    <a:pt x="97923" y="3613"/>
                    <a:pt x="98465" y="3927"/>
                    <a:pt x="99007" y="4212"/>
                  </a:cubicBezTo>
                  <a:cubicBezTo>
                    <a:pt x="99292" y="4355"/>
                    <a:pt x="99549" y="4555"/>
                    <a:pt x="99777" y="4726"/>
                  </a:cubicBezTo>
                  <a:lnTo>
                    <a:pt x="100548" y="5268"/>
                  </a:lnTo>
                  <a:cubicBezTo>
                    <a:pt x="102488" y="6723"/>
                    <a:pt x="104114" y="8606"/>
                    <a:pt x="105256" y="10718"/>
                  </a:cubicBezTo>
                  <a:cubicBezTo>
                    <a:pt x="106397" y="12829"/>
                    <a:pt x="107110" y="15140"/>
                    <a:pt x="107567" y="17480"/>
                  </a:cubicBezTo>
                  <a:cubicBezTo>
                    <a:pt x="108023" y="19848"/>
                    <a:pt x="108194" y="22245"/>
                    <a:pt x="108166" y="24670"/>
                  </a:cubicBezTo>
                  <a:cubicBezTo>
                    <a:pt x="108166" y="27095"/>
                    <a:pt x="107966" y="29520"/>
                    <a:pt x="107681" y="31889"/>
                  </a:cubicBezTo>
                  <a:cubicBezTo>
                    <a:pt x="107338" y="34285"/>
                    <a:pt x="106968" y="36682"/>
                    <a:pt x="106454" y="39079"/>
                  </a:cubicBezTo>
                  <a:cubicBezTo>
                    <a:pt x="106311" y="39678"/>
                    <a:pt x="106197" y="40277"/>
                    <a:pt x="106112" y="40876"/>
                  </a:cubicBezTo>
                  <a:lnTo>
                    <a:pt x="105969" y="41818"/>
                  </a:lnTo>
                  <a:cubicBezTo>
                    <a:pt x="105883" y="42132"/>
                    <a:pt x="105826" y="42417"/>
                    <a:pt x="105826" y="42731"/>
                  </a:cubicBezTo>
                  <a:cubicBezTo>
                    <a:pt x="105798" y="43359"/>
                    <a:pt x="105741" y="43986"/>
                    <a:pt x="105712" y="44585"/>
                  </a:cubicBezTo>
                  <a:cubicBezTo>
                    <a:pt x="105741" y="45213"/>
                    <a:pt x="105769" y="45841"/>
                    <a:pt x="105826" y="46440"/>
                  </a:cubicBezTo>
                  <a:cubicBezTo>
                    <a:pt x="106055" y="48951"/>
                    <a:pt x="106939" y="51348"/>
                    <a:pt x="108109" y="53545"/>
                  </a:cubicBezTo>
                  <a:cubicBezTo>
                    <a:pt x="109250" y="55770"/>
                    <a:pt x="110677" y="57824"/>
                    <a:pt x="111761" y="59964"/>
                  </a:cubicBezTo>
                  <a:lnTo>
                    <a:pt x="112189" y="60792"/>
                  </a:lnTo>
                  <a:cubicBezTo>
                    <a:pt x="112303" y="61049"/>
                    <a:pt x="112446" y="61334"/>
                    <a:pt x="112560" y="61619"/>
                  </a:cubicBezTo>
                  <a:cubicBezTo>
                    <a:pt x="112674" y="61847"/>
                    <a:pt x="112817" y="62133"/>
                    <a:pt x="112902" y="62418"/>
                  </a:cubicBezTo>
                  <a:lnTo>
                    <a:pt x="113188" y="63274"/>
                  </a:lnTo>
                  <a:cubicBezTo>
                    <a:pt x="113587" y="64415"/>
                    <a:pt x="113844" y="65614"/>
                    <a:pt x="114015" y="66783"/>
                  </a:cubicBezTo>
                  <a:cubicBezTo>
                    <a:pt x="114386" y="69180"/>
                    <a:pt x="114443" y="71605"/>
                    <a:pt x="114272" y="73974"/>
                  </a:cubicBezTo>
                  <a:cubicBezTo>
                    <a:pt x="114101" y="76370"/>
                    <a:pt x="113701" y="78767"/>
                    <a:pt x="113016" y="81078"/>
                  </a:cubicBezTo>
                  <a:cubicBezTo>
                    <a:pt x="112351" y="83323"/>
                    <a:pt x="111471" y="85540"/>
                    <a:pt x="110140" y="87470"/>
                  </a:cubicBezTo>
                  <a:lnTo>
                    <a:pt x="110140" y="87470"/>
                  </a:lnTo>
                  <a:lnTo>
                    <a:pt x="83029" y="87526"/>
                  </a:lnTo>
                  <a:lnTo>
                    <a:pt x="55610" y="87640"/>
                  </a:lnTo>
                  <a:lnTo>
                    <a:pt x="571" y="87897"/>
                  </a:lnTo>
                  <a:lnTo>
                    <a:pt x="55495" y="88297"/>
                  </a:lnTo>
                  <a:lnTo>
                    <a:pt x="83000" y="88382"/>
                  </a:lnTo>
                  <a:lnTo>
                    <a:pt x="110534" y="88468"/>
                  </a:lnTo>
                  <a:lnTo>
                    <a:pt x="110791" y="88468"/>
                  </a:lnTo>
                  <a:lnTo>
                    <a:pt x="110934" y="88297"/>
                  </a:lnTo>
                  <a:cubicBezTo>
                    <a:pt x="112389" y="86185"/>
                    <a:pt x="113359" y="83817"/>
                    <a:pt x="114072" y="81478"/>
                  </a:cubicBezTo>
                  <a:cubicBezTo>
                    <a:pt x="114785" y="79081"/>
                    <a:pt x="115213" y="76656"/>
                    <a:pt x="115385" y="74202"/>
                  </a:cubicBezTo>
                  <a:cubicBezTo>
                    <a:pt x="115556" y="71748"/>
                    <a:pt x="115499" y="69266"/>
                    <a:pt x="115128" y="66812"/>
                  </a:cubicBezTo>
                  <a:cubicBezTo>
                    <a:pt x="114957" y="65614"/>
                    <a:pt x="114700" y="64358"/>
                    <a:pt x="114300" y="63188"/>
                  </a:cubicBezTo>
                  <a:lnTo>
                    <a:pt x="113986" y="62275"/>
                  </a:lnTo>
                  <a:cubicBezTo>
                    <a:pt x="113872" y="61990"/>
                    <a:pt x="113730" y="61705"/>
                    <a:pt x="113644" y="61419"/>
                  </a:cubicBezTo>
                  <a:cubicBezTo>
                    <a:pt x="113501" y="61134"/>
                    <a:pt x="113387" y="60849"/>
                    <a:pt x="113245" y="60563"/>
                  </a:cubicBezTo>
                  <a:lnTo>
                    <a:pt x="112817" y="59765"/>
                  </a:lnTo>
                  <a:cubicBezTo>
                    <a:pt x="111647" y="57511"/>
                    <a:pt x="110249" y="55485"/>
                    <a:pt x="109136" y="53288"/>
                  </a:cubicBezTo>
                  <a:cubicBezTo>
                    <a:pt x="108023" y="51148"/>
                    <a:pt x="107224" y="48865"/>
                    <a:pt x="106968" y="46526"/>
                  </a:cubicBezTo>
                  <a:cubicBezTo>
                    <a:pt x="106939" y="45926"/>
                    <a:pt x="106939" y="45356"/>
                    <a:pt x="106882" y="44728"/>
                  </a:cubicBezTo>
                  <a:cubicBezTo>
                    <a:pt x="106939" y="44129"/>
                    <a:pt x="106968" y="43558"/>
                    <a:pt x="106996" y="42959"/>
                  </a:cubicBezTo>
                  <a:cubicBezTo>
                    <a:pt x="106996" y="42645"/>
                    <a:pt x="107053" y="42360"/>
                    <a:pt x="107110" y="42075"/>
                  </a:cubicBezTo>
                  <a:lnTo>
                    <a:pt x="107253" y="41162"/>
                  </a:lnTo>
                  <a:cubicBezTo>
                    <a:pt x="107338" y="40591"/>
                    <a:pt x="107510" y="39992"/>
                    <a:pt x="107595" y="39393"/>
                  </a:cubicBezTo>
                  <a:cubicBezTo>
                    <a:pt x="108052" y="36996"/>
                    <a:pt x="108480" y="34571"/>
                    <a:pt x="108822" y="32145"/>
                  </a:cubicBezTo>
                  <a:cubicBezTo>
                    <a:pt x="109421" y="27295"/>
                    <a:pt x="109650" y="22330"/>
                    <a:pt x="108708" y="17451"/>
                  </a:cubicBezTo>
                  <a:cubicBezTo>
                    <a:pt x="108223" y="15026"/>
                    <a:pt x="107453" y="12601"/>
                    <a:pt x="106254" y="10375"/>
                  </a:cubicBezTo>
                  <a:cubicBezTo>
                    <a:pt x="105027" y="8178"/>
                    <a:pt x="103315" y="6153"/>
                    <a:pt x="101233" y="4612"/>
                  </a:cubicBezTo>
                  <a:cubicBezTo>
                    <a:pt x="100947" y="4384"/>
                    <a:pt x="100690" y="4212"/>
                    <a:pt x="100405" y="4041"/>
                  </a:cubicBezTo>
                  <a:cubicBezTo>
                    <a:pt x="100148" y="3870"/>
                    <a:pt x="99863" y="3642"/>
                    <a:pt x="99578" y="3499"/>
                  </a:cubicBezTo>
                  <a:cubicBezTo>
                    <a:pt x="99007" y="3214"/>
                    <a:pt x="98436" y="2871"/>
                    <a:pt x="97837" y="2615"/>
                  </a:cubicBezTo>
                  <a:cubicBezTo>
                    <a:pt x="97267" y="2329"/>
                    <a:pt x="96667" y="2073"/>
                    <a:pt x="96040" y="1816"/>
                  </a:cubicBezTo>
                  <a:cubicBezTo>
                    <a:pt x="95441" y="1588"/>
                    <a:pt x="94841" y="1331"/>
                    <a:pt x="94185" y="1160"/>
                  </a:cubicBezTo>
                  <a:cubicBezTo>
                    <a:pt x="91968" y="420"/>
                    <a:pt x="89591" y="0"/>
                    <a:pt x="87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2"/>
            <p:cNvSpPr/>
            <p:nvPr/>
          </p:nvSpPr>
          <p:spPr>
            <a:xfrm>
              <a:off x="4845892" y="1334480"/>
              <a:ext cx="3520742" cy="2364341"/>
            </a:xfrm>
            <a:custGeom>
              <a:avLst/>
              <a:gdLst/>
              <a:ahLst/>
              <a:cxnLst/>
              <a:rect l="l" t="t" r="r" b="b"/>
              <a:pathLst>
                <a:path w="127540" h="85649" extrusionOk="0">
                  <a:moveTo>
                    <a:pt x="96714" y="1"/>
                  </a:moveTo>
                  <a:cubicBezTo>
                    <a:pt x="88217" y="1"/>
                    <a:pt x="81545" y="4940"/>
                    <a:pt x="76410" y="12121"/>
                  </a:cubicBezTo>
                  <a:cubicBezTo>
                    <a:pt x="72415" y="17770"/>
                    <a:pt x="73157" y="24647"/>
                    <a:pt x="54554" y="24932"/>
                  </a:cubicBezTo>
                  <a:cubicBezTo>
                    <a:pt x="35922" y="25217"/>
                    <a:pt x="36950" y="34462"/>
                    <a:pt x="33098" y="41737"/>
                  </a:cubicBezTo>
                  <a:cubicBezTo>
                    <a:pt x="29246" y="49013"/>
                    <a:pt x="30758" y="59541"/>
                    <a:pt x="15379" y="63564"/>
                  </a:cubicBezTo>
                  <a:cubicBezTo>
                    <a:pt x="0" y="67587"/>
                    <a:pt x="4138" y="85620"/>
                    <a:pt x="4138" y="85620"/>
                  </a:cubicBezTo>
                  <a:lnTo>
                    <a:pt x="4138" y="85648"/>
                  </a:lnTo>
                  <a:lnTo>
                    <a:pt x="121548" y="85648"/>
                  </a:lnTo>
                  <a:cubicBezTo>
                    <a:pt x="125028" y="81283"/>
                    <a:pt x="127539" y="72295"/>
                    <a:pt x="125685" y="63593"/>
                  </a:cubicBezTo>
                  <a:cubicBezTo>
                    <a:pt x="123830" y="54862"/>
                    <a:pt x="114842" y="50839"/>
                    <a:pt x="117610" y="39169"/>
                  </a:cubicBezTo>
                  <a:cubicBezTo>
                    <a:pt x="120321" y="27471"/>
                    <a:pt x="122803" y="9467"/>
                    <a:pt x="108480" y="2848"/>
                  </a:cubicBezTo>
                  <a:cubicBezTo>
                    <a:pt x="104218" y="882"/>
                    <a:pt x="100303" y="1"/>
                    <a:pt x="96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2"/>
            <p:cNvSpPr/>
            <p:nvPr/>
          </p:nvSpPr>
          <p:spPr>
            <a:xfrm>
              <a:off x="5759535" y="2329088"/>
              <a:ext cx="444247" cy="200882"/>
            </a:xfrm>
            <a:custGeom>
              <a:avLst/>
              <a:gdLst/>
              <a:ahLst/>
              <a:cxnLst/>
              <a:rect l="l" t="t" r="r" b="b"/>
              <a:pathLst>
                <a:path w="16093" h="7277" extrusionOk="0">
                  <a:moveTo>
                    <a:pt x="3853" y="1"/>
                  </a:moveTo>
                  <a:cubicBezTo>
                    <a:pt x="1713" y="1"/>
                    <a:pt x="1" y="1713"/>
                    <a:pt x="1" y="3853"/>
                  </a:cubicBezTo>
                  <a:lnTo>
                    <a:pt x="1" y="7105"/>
                  </a:lnTo>
                  <a:lnTo>
                    <a:pt x="3054" y="7105"/>
                  </a:lnTo>
                  <a:lnTo>
                    <a:pt x="3054" y="3853"/>
                  </a:lnTo>
                  <a:cubicBezTo>
                    <a:pt x="3054" y="3425"/>
                    <a:pt x="3396" y="3025"/>
                    <a:pt x="3853" y="3025"/>
                  </a:cubicBezTo>
                  <a:lnTo>
                    <a:pt x="12241" y="3025"/>
                  </a:lnTo>
                  <a:cubicBezTo>
                    <a:pt x="12669" y="3025"/>
                    <a:pt x="13068" y="3396"/>
                    <a:pt x="13068" y="3853"/>
                  </a:cubicBezTo>
                  <a:lnTo>
                    <a:pt x="13068" y="7277"/>
                  </a:lnTo>
                  <a:lnTo>
                    <a:pt x="16093" y="7277"/>
                  </a:lnTo>
                  <a:lnTo>
                    <a:pt x="16093" y="3853"/>
                  </a:lnTo>
                  <a:cubicBezTo>
                    <a:pt x="16093" y="1713"/>
                    <a:pt x="14381" y="1"/>
                    <a:pt x="122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2"/>
            <p:cNvSpPr/>
            <p:nvPr/>
          </p:nvSpPr>
          <p:spPr>
            <a:xfrm>
              <a:off x="5214501" y="2508687"/>
              <a:ext cx="1535114" cy="1187760"/>
            </a:xfrm>
            <a:custGeom>
              <a:avLst/>
              <a:gdLst/>
              <a:ahLst/>
              <a:cxnLst/>
              <a:rect l="l" t="t" r="r" b="b"/>
              <a:pathLst>
                <a:path w="55610" h="43027" extrusionOk="0">
                  <a:moveTo>
                    <a:pt x="2140" y="0"/>
                  </a:moveTo>
                  <a:cubicBezTo>
                    <a:pt x="971" y="0"/>
                    <a:pt x="0" y="942"/>
                    <a:pt x="0" y="2140"/>
                  </a:cubicBezTo>
                  <a:lnTo>
                    <a:pt x="0" y="40887"/>
                  </a:lnTo>
                  <a:cubicBezTo>
                    <a:pt x="0" y="42085"/>
                    <a:pt x="971" y="43027"/>
                    <a:pt x="2140" y="43027"/>
                  </a:cubicBezTo>
                  <a:lnTo>
                    <a:pt x="53470" y="43027"/>
                  </a:lnTo>
                  <a:cubicBezTo>
                    <a:pt x="54640" y="43027"/>
                    <a:pt x="55610" y="42085"/>
                    <a:pt x="55610" y="40887"/>
                  </a:cubicBezTo>
                  <a:lnTo>
                    <a:pt x="55553" y="40887"/>
                  </a:lnTo>
                  <a:lnTo>
                    <a:pt x="55553" y="2140"/>
                  </a:lnTo>
                  <a:cubicBezTo>
                    <a:pt x="55553" y="942"/>
                    <a:pt x="54583" y="0"/>
                    <a:pt x="534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2"/>
            <p:cNvSpPr/>
            <p:nvPr/>
          </p:nvSpPr>
          <p:spPr>
            <a:xfrm>
              <a:off x="5214501" y="2537810"/>
              <a:ext cx="1533541" cy="676599"/>
            </a:xfrm>
            <a:custGeom>
              <a:avLst/>
              <a:gdLst/>
              <a:ahLst/>
              <a:cxnLst/>
              <a:rect l="l" t="t" r="r" b="b"/>
              <a:pathLst>
                <a:path w="55553" h="24510" extrusionOk="0">
                  <a:moveTo>
                    <a:pt x="0" y="1"/>
                  </a:moveTo>
                  <a:lnTo>
                    <a:pt x="0" y="22570"/>
                  </a:lnTo>
                  <a:cubicBezTo>
                    <a:pt x="0" y="23654"/>
                    <a:pt x="971" y="24510"/>
                    <a:pt x="2140" y="24510"/>
                  </a:cubicBezTo>
                  <a:lnTo>
                    <a:pt x="53413" y="24510"/>
                  </a:lnTo>
                  <a:cubicBezTo>
                    <a:pt x="54583" y="24510"/>
                    <a:pt x="55553" y="23654"/>
                    <a:pt x="55553" y="22570"/>
                  </a:cubicBezTo>
                  <a:lnTo>
                    <a:pt x="555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2"/>
            <p:cNvSpPr/>
            <p:nvPr/>
          </p:nvSpPr>
          <p:spPr>
            <a:xfrm>
              <a:off x="5214501" y="2489777"/>
              <a:ext cx="1533541" cy="676599"/>
            </a:xfrm>
            <a:custGeom>
              <a:avLst/>
              <a:gdLst/>
              <a:ahLst/>
              <a:cxnLst/>
              <a:rect l="l" t="t" r="r" b="b"/>
              <a:pathLst>
                <a:path w="55553" h="24510" extrusionOk="0">
                  <a:moveTo>
                    <a:pt x="0" y="0"/>
                  </a:moveTo>
                  <a:lnTo>
                    <a:pt x="0" y="29"/>
                  </a:lnTo>
                  <a:lnTo>
                    <a:pt x="0" y="22569"/>
                  </a:lnTo>
                  <a:cubicBezTo>
                    <a:pt x="0" y="23654"/>
                    <a:pt x="971" y="24510"/>
                    <a:pt x="2140" y="24510"/>
                  </a:cubicBezTo>
                  <a:lnTo>
                    <a:pt x="53413" y="24510"/>
                  </a:lnTo>
                  <a:cubicBezTo>
                    <a:pt x="54583" y="24510"/>
                    <a:pt x="55553" y="23654"/>
                    <a:pt x="55553" y="22569"/>
                  </a:cubicBezTo>
                  <a:lnTo>
                    <a:pt x="555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2"/>
            <p:cNvSpPr/>
            <p:nvPr/>
          </p:nvSpPr>
          <p:spPr>
            <a:xfrm>
              <a:off x="6336866" y="3048999"/>
              <a:ext cx="122125" cy="252061"/>
            </a:xfrm>
            <a:custGeom>
              <a:avLst/>
              <a:gdLst/>
              <a:ahLst/>
              <a:cxnLst/>
              <a:rect l="l" t="t" r="r" b="b"/>
              <a:pathLst>
                <a:path w="4424" h="9131" extrusionOk="0">
                  <a:moveTo>
                    <a:pt x="2198" y="0"/>
                  </a:moveTo>
                  <a:cubicBezTo>
                    <a:pt x="971" y="0"/>
                    <a:pt x="1" y="2026"/>
                    <a:pt x="1" y="4565"/>
                  </a:cubicBezTo>
                  <a:cubicBezTo>
                    <a:pt x="1" y="7076"/>
                    <a:pt x="971" y="9131"/>
                    <a:pt x="2198" y="9131"/>
                  </a:cubicBezTo>
                  <a:cubicBezTo>
                    <a:pt x="3425" y="9131"/>
                    <a:pt x="4423" y="7076"/>
                    <a:pt x="4423" y="4565"/>
                  </a:cubicBezTo>
                  <a:cubicBezTo>
                    <a:pt x="4423" y="2026"/>
                    <a:pt x="3425" y="0"/>
                    <a:pt x="2198" y="0"/>
                  </a:cubicBezTo>
                  <a:close/>
                </a:path>
              </a:pathLst>
            </a:custGeom>
            <a:solidFill>
              <a:srgbClr val="D9AE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2"/>
            <p:cNvSpPr/>
            <p:nvPr/>
          </p:nvSpPr>
          <p:spPr>
            <a:xfrm>
              <a:off x="6351827" y="3207314"/>
              <a:ext cx="92201" cy="66970"/>
            </a:xfrm>
            <a:custGeom>
              <a:avLst/>
              <a:gdLst/>
              <a:ahLst/>
              <a:cxnLst/>
              <a:rect l="l" t="t" r="r" b="b"/>
              <a:pathLst>
                <a:path w="3340" h="2426" extrusionOk="0">
                  <a:moveTo>
                    <a:pt x="1" y="0"/>
                  </a:moveTo>
                  <a:cubicBezTo>
                    <a:pt x="229" y="1427"/>
                    <a:pt x="885" y="2425"/>
                    <a:pt x="1656" y="2425"/>
                  </a:cubicBezTo>
                  <a:cubicBezTo>
                    <a:pt x="2455" y="2425"/>
                    <a:pt x="3082" y="1427"/>
                    <a:pt x="3339" y="0"/>
                  </a:cubicBezTo>
                  <a:close/>
                </a:path>
              </a:pathLst>
            </a:custGeom>
            <a:solidFill>
              <a:srgbClr val="CC9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2"/>
            <p:cNvSpPr/>
            <p:nvPr/>
          </p:nvSpPr>
          <p:spPr>
            <a:xfrm>
              <a:off x="6352628" y="3065535"/>
              <a:ext cx="107135" cy="235526"/>
            </a:xfrm>
            <a:custGeom>
              <a:avLst/>
              <a:gdLst/>
              <a:ahLst/>
              <a:cxnLst/>
              <a:rect l="l" t="t" r="r" b="b"/>
              <a:pathLst>
                <a:path w="3881" h="8532" extrusionOk="0">
                  <a:moveTo>
                    <a:pt x="2740" y="0"/>
                  </a:moveTo>
                  <a:lnTo>
                    <a:pt x="2740" y="0"/>
                  </a:lnTo>
                  <a:cubicBezTo>
                    <a:pt x="3110" y="828"/>
                    <a:pt x="3310" y="1855"/>
                    <a:pt x="3310" y="2996"/>
                  </a:cubicBezTo>
                  <a:cubicBezTo>
                    <a:pt x="3310" y="5536"/>
                    <a:pt x="2312" y="7561"/>
                    <a:pt x="1113" y="7561"/>
                  </a:cubicBezTo>
                  <a:cubicBezTo>
                    <a:pt x="714" y="7561"/>
                    <a:pt x="314" y="7333"/>
                    <a:pt x="0" y="6962"/>
                  </a:cubicBezTo>
                  <a:lnTo>
                    <a:pt x="0" y="6962"/>
                  </a:lnTo>
                  <a:cubicBezTo>
                    <a:pt x="400" y="7932"/>
                    <a:pt x="999" y="8532"/>
                    <a:pt x="1684" y="8532"/>
                  </a:cubicBezTo>
                  <a:cubicBezTo>
                    <a:pt x="2911" y="8532"/>
                    <a:pt x="3881" y="6506"/>
                    <a:pt x="3881" y="3966"/>
                  </a:cubicBezTo>
                  <a:cubicBezTo>
                    <a:pt x="3852" y="2254"/>
                    <a:pt x="3424" y="799"/>
                    <a:pt x="2740" y="0"/>
                  </a:cubicBezTo>
                  <a:close/>
                </a:path>
              </a:pathLst>
            </a:custGeom>
            <a:solidFill>
              <a:srgbClr val="061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2"/>
            <p:cNvSpPr/>
            <p:nvPr/>
          </p:nvSpPr>
          <p:spPr>
            <a:xfrm>
              <a:off x="5505127" y="3048999"/>
              <a:ext cx="122125" cy="252061"/>
            </a:xfrm>
            <a:custGeom>
              <a:avLst/>
              <a:gdLst/>
              <a:ahLst/>
              <a:cxnLst/>
              <a:rect l="l" t="t" r="r" b="b"/>
              <a:pathLst>
                <a:path w="4424" h="9131" extrusionOk="0">
                  <a:moveTo>
                    <a:pt x="2198" y="0"/>
                  </a:moveTo>
                  <a:cubicBezTo>
                    <a:pt x="999" y="0"/>
                    <a:pt x="1" y="2026"/>
                    <a:pt x="1" y="4565"/>
                  </a:cubicBezTo>
                  <a:cubicBezTo>
                    <a:pt x="1" y="7105"/>
                    <a:pt x="942" y="9131"/>
                    <a:pt x="2198" y="9131"/>
                  </a:cubicBezTo>
                  <a:cubicBezTo>
                    <a:pt x="3425" y="9131"/>
                    <a:pt x="4423" y="7105"/>
                    <a:pt x="4423" y="4565"/>
                  </a:cubicBezTo>
                  <a:cubicBezTo>
                    <a:pt x="4423" y="2026"/>
                    <a:pt x="3425" y="0"/>
                    <a:pt x="21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2"/>
            <p:cNvSpPr/>
            <p:nvPr/>
          </p:nvSpPr>
          <p:spPr>
            <a:xfrm>
              <a:off x="5214501" y="2490550"/>
              <a:ext cx="111083" cy="112684"/>
            </a:xfrm>
            <a:custGeom>
              <a:avLst/>
              <a:gdLst/>
              <a:ahLst/>
              <a:cxnLst/>
              <a:rect l="l" t="t" r="r" b="b"/>
              <a:pathLst>
                <a:path w="4024" h="4082" extrusionOk="0">
                  <a:moveTo>
                    <a:pt x="0" y="1"/>
                  </a:moveTo>
                  <a:lnTo>
                    <a:pt x="0" y="4081"/>
                  </a:lnTo>
                  <a:cubicBezTo>
                    <a:pt x="2254" y="4081"/>
                    <a:pt x="4023" y="2255"/>
                    <a:pt x="4023" y="29"/>
                  </a:cubicBezTo>
                  <a:lnTo>
                    <a:pt x="40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2"/>
            <p:cNvSpPr/>
            <p:nvPr/>
          </p:nvSpPr>
          <p:spPr>
            <a:xfrm>
              <a:off x="6639334" y="2489777"/>
              <a:ext cx="110282" cy="111855"/>
            </a:xfrm>
            <a:custGeom>
              <a:avLst/>
              <a:gdLst/>
              <a:ahLst/>
              <a:cxnLst/>
              <a:rect l="l" t="t" r="r" b="b"/>
              <a:pathLst>
                <a:path w="3995" h="4052" extrusionOk="0">
                  <a:moveTo>
                    <a:pt x="3995" y="0"/>
                  </a:moveTo>
                  <a:lnTo>
                    <a:pt x="0" y="29"/>
                  </a:lnTo>
                  <a:cubicBezTo>
                    <a:pt x="0" y="2254"/>
                    <a:pt x="1769" y="4023"/>
                    <a:pt x="3995" y="4052"/>
                  </a:cubicBezTo>
                  <a:lnTo>
                    <a:pt x="3995" y="0"/>
                  </a:lnTo>
                  <a:close/>
                </a:path>
              </a:pathLst>
            </a:custGeom>
            <a:solidFill>
              <a:srgbClr val="A548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2"/>
            <p:cNvSpPr/>
            <p:nvPr/>
          </p:nvSpPr>
          <p:spPr>
            <a:xfrm>
              <a:off x="5214501" y="3566455"/>
              <a:ext cx="111083" cy="129992"/>
            </a:xfrm>
            <a:custGeom>
              <a:avLst/>
              <a:gdLst/>
              <a:ahLst/>
              <a:cxnLst/>
              <a:rect l="l" t="t" r="r" b="b"/>
              <a:pathLst>
                <a:path w="4024" h="4709" extrusionOk="0">
                  <a:moveTo>
                    <a:pt x="0" y="1"/>
                  </a:moveTo>
                  <a:lnTo>
                    <a:pt x="0" y="2569"/>
                  </a:lnTo>
                  <a:cubicBezTo>
                    <a:pt x="0" y="3767"/>
                    <a:pt x="971" y="4709"/>
                    <a:pt x="2140" y="4709"/>
                  </a:cubicBezTo>
                  <a:lnTo>
                    <a:pt x="3966" y="4709"/>
                  </a:lnTo>
                  <a:cubicBezTo>
                    <a:pt x="3995" y="4509"/>
                    <a:pt x="4023" y="4252"/>
                    <a:pt x="4023" y="4052"/>
                  </a:cubicBezTo>
                  <a:cubicBezTo>
                    <a:pt x="4023" y="1798"/>
                    <a:pt x="2197"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2"/>
            <p:cNvSpPr/>
            <p:nvPr/>
          </p:nvSpPr>
          <p:spPr>
            <a:xfrm>
              <a:off x="6639334" y="3566455"/>
              <a:ext cx="108708" cy="129992"/>
            </a:xfrm>
            <a:custGeom>
              <a:avLst/>
              <a:gdLst/>
              <a:ahLst/>
              <a:cxnLst/>
              <a:rect l="l" t="t" r="r" b="b"/>
              <a:pathLst>
                <a:path w="3938" h="4709" extrusionOk="0">
                  <a:moveTo>
                    <a:pt x="3938" y="1"/>
                  </a:moveTo>
                  <a:cubicBezTo>
                    <a:pt x="1769" y="58"/>
                    <a:pt x="0" y="1827"/>
                    <a:pt x="0" y="4052"/>
                  </a:cubicBezTo>
                  <a:cubicBezTo>
                    <a:pt x="0" y="4281"/>
                    <a:pt x="29" y="4509"/>
                    <a:pt x="57" y="4709"/>
                  </a:cubicBezTo>
                  <a:lnTo>
                    <a:pt x="1798" y="4709"/>
                  </a:lnTo>
                  <a:cubicBezTo>
                    <a:pt x="2968" y="4709"/>
                    <a:pt x="3938" y="3767"/>
                    <a:pt x="3938" y="2569"/>
                  </a:cubicBezTo>
                  <a:lnTo>
                    <a:pt x="3938" y="1"/>
                  </a:lnTo>
                  <a:close/>
                </a:path>
              </a:pathLst>
            </a:custGeom>
            <a:solidFill>
              <a:srgbClr val="A548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2"/>
            <p:cNvSpPr/>
            <p:nvPr/>
          </p:nvSpPr>
          <p:spPr>
            <a:xfrm>
              <a:off x="5724090" y="2461427"/>
              <a:ext cx="154422" cy="29151"/>
            </a:xfrm>
            <a:custGeom>
              <a:avLst/>
              <a:gdLst/>
              <a:ahLst/>
              <a:cxnLst/>
              <a:rect l="l" t="t" r="r" b="b"/>
              <a:pathLst>
                <a:path w="5594" h="1056" extrusionOk="0">
                  <a:moveTo>
                    <a:pt x="686" y="0"/>
                  </a:moveTo>
                  <a:cubicBezTo>
                    <a:pt x="1" y="0"/>
                    <a:pt x="1" y="1056"/>
                    <a:pt x="686" y="1056"/>
                  </a:cubicBezTo>
                  <a:lnTo>
                    <a:pt x="4937" y="1056"/>
                  </a:lnTo>
                  <a:cubicBezTo>
                    <a:pt x="5593" y="1056"/>
                    <a:pt x="5593" y="0"/>
                    <a:pt x="49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2"/>
            <p:cNvSpPr/>
            <p:nvPr/>
          </p:nvSpPr>
          <p:spPr>
            <a:xfrm>
              <a:off x="6086405" y="2461427"/>
              <a:ext cx="154395" cy="29151"/>
            </a:xfrm>
            <a:custGeom>
              <a:avLst/>
              <a:gdLst/>
              <a:ahLst/>
              <a:cxnLst/>
              <a:rect l="l" t="t" r="r" b="b"/>
              <a:pathLst>
                <a:path w="5593" h="1056" extrusionOk="0">
                  <a:moveTo>
                    <a:pt x="685" y="0"/>
                  </a:moveTo>
                  <a:cubicBezTo>
                    <a:pt x="1" y="0"/>
                    <a:pt x="1" y="1056"/>
                    <a:pt x="685" y="1056"/>
                  </a:cubicBezTo>
                  <a:lnTo>
                    <a:pt x="4937" y="1056"/>
                  </a:lnTo>
                  <a:cubicBezTo>
                    <a:pt x="5593" y="1056"/>
                    <a:pt x="5593" y="0"/>
                    <a:pt x="49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2"/>
            <p:cNvSpPr/>
            <p:nvPr/>
          </p:nvSpPr>
          <p:spPr>
            <a:xfrm>
              <a:off x="5833571" y="3296312"/>
              <a:ext cx="2257399" cy="399362"/>
            </a:xfrm>
            <a:custGeom>
              <a:avLst/>
              <a:gdLst/>
              <a:ahLst/>
              <a:cxnLst/>
              <a:rect l="l" t="t" r="r" b="b"/>
              <a:pathLst>
                <a:path w="81775" h="14467" extrusionOk="0">
                  <a:moveTo>
                    <a:pt x="1" y="0"/>
                  </a:moveTo>
                  <a:lnTo>
                    <a:pt x="1" y="14466"/>
                  </a:lnTo>
                  <a:lnTo>
                    <a:pt x="73757" y="14466"/>
                  </a:lnTo>
                  <a:cubicBezTo>
                    <a:pt x="78179" y="14466"/>
                    <a:pt x="81774" y="11213"/>
                    <a:pt x="81774" y="7219"/>
                  </a:cubicBezTo>
                  <a:cubicBezTo>
                    <a:pt x="81774" y="3224"/>
                    <a:pt x="78179" y="0"/>
                    <a:pt x="737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2"/>
            <p:cNvSpPr/>
            <p:nvPr/>
          </p:nvSpPr>
          <p:spPr>
            <a:xfrm>
              <a:off x="5833571" y="3341198"/>
              <a:ext cx="1582374" cy="311136"/>
            </a:xfrm>
            <a:custGeom>
              <a:avLst/>
              <a:gdLst/>
              <a:ahLst/>
              <a:cxnLst/>
              <a:rect l="l" t="t" r="r" b="b"/>
              <a:pathLst>
                <a:path w="57322" h="11271" extrusionOk="0">
                  <a:moveTo>
                    <a:pt x="1" y="1"/>
                  </a:moveTo>
                  <a:lnTo>
                    <a:pt x="1" y="11271"/>
                  </a:lnTo>
                  <a:lnTo>
                    <a:pt x="51073" y="11271"/>
                  </a:lnTo>
                  <a:cubicBezTo>
                    <a:pt x="54497" y="11271"/>
                    <a:pt x="57322" y="8732"/>
                    <a:pt x="57322" y="5650"/>
                  </a:cubicBezTo>
                  <a:cubicBezTo>
                    <a:pt x="57322" y="2540"/>
                    <a:pt x="54497" y="1"/>
                    <a:pt x="5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2"/>
            <p:cNvSpPr/>
            <p:nvPr/>
          </p:nvSpPr>
          <p:spPr>
            <a:xfrm>
              <a:off x="5833567" y="3377453"/>
              <a:ext cx="1684782" cy="12615"/>
            </a:xfrm>
            <a:custGeom>
              <a:avLst/>
              <a:gdLst/>
              <a:ahLst/>
              <a:cxnLst/>
              <a:rect l="l" t="t" r="r" b="b"/>
              <a:pathLst>
                <a:path w="70305" h="457" extrusionOk="0">
                  <a:moveTo>
                    <a:pt x="1" y="0"/>
                  </a:moveTo>
                  <a:lnTo>
                    <a:pt x="1" y="457"/>
                  </a:lnTo>
                  <a:lnTo>
                    <a:pt x="70304" y="457"/>
                  </a:lnTo>
                  <a:lnTo>
                    <a:pt x="703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2"/>
            <p:cNvSpPr/>
            <p:nvPr/>
          </p:nvSpPr>
          <p:spPr>
            <a:xfrm>
              <a:off x="5833567" y="3451489"/>
              <a:ext cx="1684782" cy="12615"/>
            </a:xfrm>
            <a:custGeom>
              <a:avLst/>
              <a:gdLst/>
              <a:ahLst/>
              <a:cxnLst/>
              <a:rect l="l" t="t" r="r" b="b"/>
              <a:pathLst>
                <a:path w="70305" h="457" extrusionOk="0">
                  <a:moveTo>
                    <a:pt x="1" y="0"/>
                  </a:moveTo>
                  <a:lnTo>
                    <a:pt x="1" y="457"/>
                  </a:lnTo>
                  <a:lnTo>
                    <a:pt x="70304" y="457"/>
                  </a:lnTo>
                  <a:lnTo>
                    <a:pt x="703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2"/>
            <p:cNvSpPr/>
            <p:nvPr/>
          </p:nvSpPr>
          <p:spPr>
            <a:xfrm>
              <a:off x="5833567" y="3525525"/>
              <a:ext cx="1684782" cy="12615"/>
            </a:xfrm>
            <a:custGeom>
              <a:avLst/>
              <a:gdLst/>
              <a:ahLst/>
              <a:cxnLst/>
              <a:rect l="l" t="t" r="r" b="b"/>
              <a:pathLst>
                <a:path w="70305" h="457" extrusionOk="0">
                  <a:moveTo>
                    <a:pt x="1" y="0"/>
                  </a:moveTo>
                  <a:lnTo>
                    <a:pt x="1" y="457"/>
                  </a:lnTo>
                  <a:lnTo>
                    <a:pt x="70304" y="457"/>
                  </a:lnTo>
                  <a:lnTo>
                    <a:pt x="7030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2"/>
            <p:cNvSpPr/>
            <p:nvPr/>
          </p:nvSpPr>
          <p:spPr>
            <a:xfrm>
              <a:off x="5833567" y="3598761"/>
              <a:ext cx="1684782" cy="13416"/>
            </a:xfrm>
            <a:custGeom>
              <a:avLst/>
              <a:gdLst/>
              <a:ahLst/>
              <a:cxnLst/>
              <a:rect l="l" t="t" r="r" b="b"/>
              <a:pathLst>
                <a:path w="70305" h="486" extrusionOk="0">
                  <a:moveTo>
                    <a:pt x="1" y="1"/>
                  </a:moveTo>
                  <a:lnTo>
                    <a:pt x="1" y="486"/>
                  </a:lnTo>
                  <a:lnTo>
                    <a:pt x="70304" y="486"/>
                  </a:lnTo>
                  <a:lnTo>
                    <a:pt x="703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2"/>
            <p:cNvSpPr/>
            <p:nvPr/>
          </p:nvSpPr>
          <p:spPr>
            <a:xfrm>
              <a:off x="5833567" y="3672797"/>
              <a:ext cx="1684782" cy="12643"/>
            </a:xfrm>
            <a:custGeom>
              <a:avLst/>
              <a:gdLst/>
              <a:ahLst/>
              <a:cxnLst/>
              <a:rect l="l" t="t" r="r" b="b"/>
              <a:pathLst>
                <a:path w="70305" h="458" extrusionOk="0">
                  <a:moveTo>
                    <a:pt x="1" y="1"/>
                  </a:moveTo>
                  <a:lnTo>
                    <a:pt x="1" y="457"/>
                  </a:lnTo>
                  <a:lnTo>
                    <a:pt x="70304" y="457"/>
                  </a:lnTo>
                  <a:lnTo>
                    <a:pt x="70304" y="1"/>
                  </a:lnTo>
                  <a:close/>
                </a:path>
              </a:pathLst>
            </a:custGeom>
            <a:solidFill>
              <a:srgbClr val="D9AE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2"/>
            <p:cNvSpPr/>
            <p:nvPr/>
          </p:nvSpPr>
          <p:spPr>
            <a:xfrm>
              <a:off x="5830421" y="3321516"/>
              <a:ext cx="1600510" cy="346581"/>
            </a:xfrm>
            <a:custGeom>
              <a:avLst/>
              <a:gdLst/>
              <a:ahLst/>
              <a:cxnLst/>
              <a:rect l="l" t="t" r="r" b="b"/>
              <a:pathLst>
                <a:path w="57979" h="12555" extrusionOk="0">
                  <a:moveTo>
                    <a:pt x="1" y="0"/>
                  </a:moveTo>
                  <a:lnTo>
                    <a:pt x="1" y="1370"/>
                  </a:lnTo>
                  <a:lnTo>
                    <a:pt x="51073" y="1370"/>
                  </a:lnTo>
                  <a:cubicBezTo>
                    <a:pt x="54155" y="1370"/>
                    <a:pt x="56637" y="3567"/>
                    <a:pt x="56637" y="6306"/>
                  </a:cubicBezTo>
                  <a:cubicBezTo>
                    <a:pt x="56637" y="9074"/>
                    <a:pt x="54155" y="11271"/>
                    <a:pt x="51073" y="11271"/>
                  </a:cubicBezTo>
                  <a:lnTo>
                    <a:pt x="1" y="11271"/>
                  </a:lnTo>
                  <a:lnTo>
                    <a:pt x="1" y="12555"/>
                  </a:lnTo>
                  <a:lnTo>
                    <a:pt x="51073" y="12555"/>
                  </a:lnTo>
                  <a:cubicBezTo>
                    <a:pt x="54897" y="12555"/>
                    <a:pt x="57978" y="9730"/>
                    <a:pt x="57978" y="6277"/>
                  </a:cubicBezTo>
                  <a:cubicBezTo>
                    <a:pt x="57978" y="2825"/>
                    <a:pt x="54897" y="0"/>
                    <a:pt x="510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2"/>
            <p:cNvSpPr/>
            <p:nvPr/>
          </p:nvSpPr>
          <p:spPr>
            <a:xfrm>
              <a:off x="7764845" y="3241185"/>
              <a:ext cx="282013" cy="511962"/>
            </a:xfrm>
            <a:custGeom>
              <a:avLst/>
              <a:gdLst/>
              <a:ahLst/>
              <a:cxnLst/>
              <a:rect l="l" t="t" r="r" b="b"/>
              <a:pathLst>
                <a:path w="10216" h="18546" extrusionOk="0">
                  <a:moveTo>
                    <a:pt x="1" y="0"/>
                  </a:moveTo>
                  <a:lnTo>
                    <a:pt x="1" y="1798"/>
                  </a:lnTo>
                  <a:cubicBezTo>
                    <a:pt x="4651" y="1798"/>
                    <a:pt x="8389" y="5164"/>
                    <a:pt x="8389" y="9273"/>
                  </a:cubicBezTo>
                  <a:cubicBezTo>
                    <a:pt x="8389" y="13353"/>
                    <a:pt x="4623" y="16720"/>
                    <a:pt x="1" y="16720"/>
                  </a:cubicBezTo>
                  <a:lnTo>
                    <a:pt x="1" y="18546"/>
                  </a:lnTo>
                  <a:cubicBezTo>
                    <a:pt x="5622" y="18546"/>
                    <a:pt x="10215" y="14352"/>
                    <a:pt x="10215" y="9273"/>
                  </a:cubicBezTo>
                  <a:cubicBezTo>
                    <a:pt x="10215" y="4166"/>
                    <a:pt x="5650"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2"/>
            <p:cNvSpPr/>
            <p:nvPr/>
          </p:nvSpPr>
          <p:spPr>
            <a:xfrm>
              <a:off x="7272592" y="3241185"/>
              <a:ext cx="281985" cy="511962"/>
            </a:xfrm>
            <a:custGeom>
              <a:avLst/>
              <a:gdLst/>
              <a:ahLst/>
              <a:cxnLst/>
              <a:rect l="l" t="t" r="r" b="b"/>
              <a:pathLst>
                <a:path w="10215" h="18546" extrusionOk="0">
                  <a:moveTo>
                    <a:pt x="0" y="0"/>
                  </a:moveTo>
                  <a:lnTo>
                    <a:pt x="0" y="1798"/>
                  </a:lnTo>
                  <a:cubicBezTo>
                    <a:pt x="4651" y="1798"/>
                    <a:pt x="8389" y="5164"/>
                    <a:pt x="8389" y="9273"/>
                  </a:cubicBezTo>
                  <a:cubicBezTo>
                    <a:pt x="8389" y="13353"/>
                    <a:pt x="4622" y="16720"/>
                    <a:pt x="0" y="16720"/>
                  </a:cubicBezTo>
                  <a:lnTo>
                    <a:pt x="0" y="18546"/>
                  </a:lnTo>
                  <a:cubicBezTo>
                    <a:pt x="5649" y="18546"/>
                    <a:pt x="10215" y="14352"/>
                    <a:pt x="10215" y="9273"/>
                  </a:cubicBezTo>
                  <a:cubicBezTo>
                    <a:pt x="10215" y="4166"/>
                    <a:pt x="5649"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2"/>
            <p:cNvSpPr/>
            <p:nvPr/>
          </p:nvSpPr>
          <p:spPr>
            <a:xfrm>
              <a:off x="7620719" y="3433344"/>
              <a:ext cx="296947" cy="124499"/>
            </a:xfrm>
            <a:custGeom>
              <a:avLst/>
              <a:gdLst/>
              <a:ahLst/>
              <a:cxnLst/>
              <a:rect l="l" t="t" r="r" b="b"/>
              <a:pathLst>
                <a:path w="10757" h="4510" extrusionOk="0">
                  <a:moveTo>
                    <a:pt x="5393" y="1"/>
                  </a:moveTo>
                  <a:cubicBezTo>
                    <a:pt x="2397" y="1"/>
                    <a:pt x="0" y="1028"/>
                    <a:pt x="0" y="2255"/>
                  </a:cubicBezTo>
                  <a:cubicBezTo>
                    <a:pt x="0" y="3510"/>
                    <a:pt x="2397" y="4509"/>
                    <a:pt x="5393" y="4509"/>
                  </a:cubicBezTo>
                  <a:cubicBezTo>
                    <a:pt x="8360" y="4509"/>
                    <a:pt x="10757" y="3510"/>
                    <a:pt x="10757" y="2255"/>
                  </a:cubicBezTo>
                  <a:cubicBezTo>
                    <a:pt x="10757" y="1028"/>
                    <a:pt x="8360" y="1"/>
                    <a:pt x="53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2"/>
            <p:cNvSpPr/>
            <p:nvPr/>
          </p:nvSpPr>
          <p:spPr>
            <a:xfrm>
              <a:off x="7247389" y="1647024"/>
              <a:ext cx="675025" cy="1340554"/>
            </a:xfrm>
            <a:custGeom>
              <a:avLst/>
              <a:gdLst/>
              <a:ahLst/>
              <a:cxnLst/>
              <a:rect l="l" t="t" r="r" b="b"/>
              <a:pathLst>
                <a:path w="24453" h="48562" extrusionOk="0">
                  <a:moveTo>
                    <a:pt x="0" y="0"/>
                  </a:moveTo>
                  <a:lnTo>
                    <a:pt x="0" y="5735"/>
                  </a:lnTo>
                  <a:lnTo>
                    <a:pt x="0" y="10728"/>
                  </a:lnTo>
                  <a:cubicBezTo>
                    <a:pt x="0" y="17176"/>
                    <a:pt x="3852" y="22683"/>
                    <a:pt x="9045" y="24281"/>
                  </a:cubicBezTo>
                  <a:cubicBezTo>
                    <a:pt x="3852" y="25879"/>
                    <a:pt x="0" y="31385"/>
                    <a:pt x="0" y="37834"/>
                  </a:cubicBezTo>
                  <a:lnTo>
                    <a:pt x="0" y="42827"/>
                  </a:lnTo>
                  <a:lnTo>
                    <a:pt x="0" y="48562"/>
                  </a:lnTo>
                  <a:lnTo>
                    <a:pt x="24452" y="48562"/>
                  </a:lnTo>
                  <a:lnTo>
                    <a:pt x="24452" y="42827"/>
                  </a:lnTo>
                  <a:lnTo>
                    <a:pt x="24452" y="37834"/>
                  </a:lnTo>
                  <a:cubicBezTo>
                    <a:pt x="24452" y="31385"/>
                    <a:pt x="20629" y="25879"/>
                    <a:pt x="15407" y="24281"/>
                  </a:cubicBezTo>
                  <a:cubicBezTo>
                    <a:pt x="20629" y="22683"/>
                    <a:pt x="24452" y="17176"/>
                    <a:pt x="24452" y="10728"/>
                  </a:cubicBezTo>
                  <a:lnTo>
                    <a:pt x="24452" y="5735"/>
                  </a:lnTo>
                  <a:lnTo>
                    <a:pt x="24452" y="0"/>
                  </a:lnTo>
                  <a:close/>
                </a:path>
              </a:pathLst>
            </a:custGeom>
            <a:solidFill>
              <a:srgbClr val="D9AE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2"/>
            <p:cNvSpPr/>
            <p:nvPr/>
          </p:nvSpPr>
          <p:spPr>
            <a:xfrm>
              <a:off x="7341108" y="1921887"/>
              <a:ext cx="489133" cy="951489"/>
            </a:xfrm>
            <a:custGeom>
              <a:avLst/>
              <a:gdLst/>
              <a:ahLst/>
              <a:cxnLst/>
              <a:rect l="l" t="t" r="r" b="b"/>
              <a:pathLst>
                <a:path w="17719" h="34468" extrusionOk="0">
                  <a:moveTo>
                    <a:pt x="1341" y="1"/>
                  </a:moveTo>
                  <a:cubicBezTo>
                    <a:pt x="628" y="1"/>
                    <a:pt x="343" y="486"/>
                    <a:pt x="0" y="942"/>
                  </a:cubicBezTo>
                  <a:lnTo>
                    <a:pt x="0" y="3139"/>
                  </a:lnTo>
                  <a:cubicBezTo>
                    <a:pt x="0" y="8475"/>
                    <a:pt x="2825" y="13011"/>
                    <a:pt x="6591" y="14352"/>
                  </a:cubicBezTo>
                  <a:cubicBezTo>
                    <a:pt x="2825" y="15693"/>
                    <a:pt x="0" y="20259"/>
                    <a:pt x="0" y="25594"/>
                  </a:cubicBezTo>
                  <a:lnTo>
                    <a:pt x="0" y="29731"/>
                  </a:lnTo>
                  <a:lnTo>
                    <a:pt x="0" y="34468"/>
                  </a:lnTo>
                  <a:lnTo>
                    <a:pt x="17719" y="34468"/>
                  </a:lnTo>
                  <a:lnTo>
                    <a:pt x="17719" y="29731"/>
                  </a:lnTo>
                  <a:lnTo>
                    <a:pt x="17719" y="25594"/>
                  </a:lnTo>
                  <a:cubicBezTo>
                    <a:pt x="17719" y="20259"/>
                    <a:pt x="14894" y="15722"/>
                    <a:pt x="11128" y="14352"/>
                  </a:cubicBezTo>
                  <a:cubicBezTo>
                    <a:pt x="14894" y="13011"/>
                    <a:pt x="17719" y="8475"/>
                    <a:pt x="17719" y="3139"/>
                  </a:cubicBezTo>
                  <a:lnTo>
                    <a:pt x="17719" y="942"/>
                  </a:lnTo>
                  <a:cubicBezTo>
                    <a:pt x="17377" y="514"/>
                    <a:pt x="17034" y="1"/>
                    <a:pt x="16321" y="1"/>
                  </a:cubicBezTo>
                  <a:cubicBezTo>
                    <a:pt x="15094" y="1"/>
                    <a:pt x="15094" y="372"/>
                    <a:pt x="13839" y="372"/>
                  </a:cubicBezTo>
                  <a:cubicBezTo>
                    <a:pt x="12583" y="372"/>
                    <a:pt x="12583" y="1"/>
                    <a:pt x="11328" y="1"/>
                  </a:cubicBezTo>
                  <a:cubicBezTo>
                    <a:pt x="10101" y="1"/>
                    <a:pt x="10101" y="372"/>
                    <a:pt x="8845" y="372"/>
                  </a:cubicBezTo>
                  <a:cubicBezTo>
                    <a:pt x="7590" y="372"/>
                    <a:pt x="7590" y="1"/>
                    <a:pt x="6335" y="1"/>
                  </a:cubicBezTo>
                  <a:cubicBezTo>
                    <a:pt x="5108" y="1"/>
                    <a:pt x="5108" y="372"/>
                    <a:pt x="3852" y="372"/>
                  </a:cubicBezTo>
                  <a:cubicBezTo>
                    <a:pt x="2597" y="372"/>
                    <a:pt x="2597" y="1"/>
                    <a:pt x="13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2"/>
            <p:cNvSpPr/>
            <p:nvPr/>
          </p:nvSpPr>
          <p:spPr>
            <a:xfrm>
              <a:off x="7383647" y="1983336"/>
              <a:ext cx="15762" cy="15762"/>
            </a:xfrm>
            <a:custGeom>
              <a:avLst/>
              <a:gdLst/>
              <a:ahLst/>
              <a:cxnLst/>
              <a:rect l="l" t="t" r="r" b="b"/>
              <a:pathLst>
                <a:path w="571" h="571" extrusionOk="0">
                  <a:moveTo>
                    <a:pt x="285" y="0"/>
                  </a:moveTo>
                  <a:cubicBezTo>
                    <a:pt x="143" y="0"/>
                    <a:pt x="0" y="114"/>
                    <a:pt x="0" y="286"/>
                  </a:cubicBezTo>
                  <a:cubicBezTo>
                    <a:pt x="0" y="428"/>
                    <a:pt x="143" y="571"/>
                    <a:pt x="285" y="571"/>
                  </a:cubicBezTo>
                  <a:cubicBezTo>
                    <a:pt x="428" y="571"/>
                    <a:pt x="571" y="485"/>
                    <a:pt x="571" y="286"/>
                  </a:cubicBezTo>
                  <a:cubicBezTo>
                    <a:pt x="571" y="114"/>
                    <a:pt x="428" y="0"/>
                    <a:pt x="285"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2"/>
            <p:cNvSpPr/>
            <p:nvPr/>
          </p:nvSpPr>
          <p:spPr>
            <a:xfrm>
              <a:off x="7406476" y="2081775"/>
              <a:ext cx="33899" cy="33899"/>
            </a:xfrm>
            <a:custGeom>
              <a:avLst/>
              <a:gdLst/>
              <a:ahLst/>
              <a:cxnLst/>
              <a:rect l="l" t="t" r="r" b="b"/>
              <a:pathLst>
                <a:path w="1228" h="1228" extrusionOk="0">
                  <a:moveTo>
                    <a:pt x="628" y="1"/>
                  </a:moveTo>
                  <a:cubicBezTo>
                    <a:pt x="286" y="1"/>
                    <a:pt x="1" y="286"/>
                    <a:pt x="1" y="628"/>
                  </a:cubicBezTo>
                  <a:cubicBezTo>
                    <a:pt x="1" y="942"/>
                    <a:pt x="286" y="1228"/>
                    <a:pt x="628" y="1228"/>
                  </a:cubicBezTo>
                  <a:cubicBezTo>
                    <a:pt x="942" y="1228"/>
                    <a:pt x="1227" y="942"/>
                    <a:pt x="1227" y="628"/>
                  </a:cubicBezTo>
                  <a:cubicBezTo>
                    <a:pt x="1227" y="286"/>
                    <a:pt x="942" y="1"/>
                    <a:pt x="628"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2"/>
            <p:cNvSpPr/>
            <p:nvPr/>
          </p:nvSpPr>
          <p:spPr>
            <a:xfrm>
              <a:off x="7460030" y="2025848"/>
              <a:ext cx="23657" cy="23657"/>
            </a:xfrm>
            <a:custGeom>
              <a:avLst/>
              <a:gdLst/>
              <a:ahLst/>
              <a:cxnLst/>
              <a:rect l="l" t="t" r="r" b="b"/>
              <a:pathLst>
                <a:path w="857" h="857" extrusionOk="0">
                  <a:moveTo>
                    <a:pt x="429" y="1"/>
                  </a:moveTo>
                  <a:cubicBezTo>
                    <a:pt x="172" y="1"/>
                    <a:pt x="1" y="229"/>
                    <a:pt x="1" y="429"/>
                  </a:cubicBezTo>
                  <a:cubicBezTo>
                    <a:pt x="1" y="686"/>
                    <a:pt x="229" y="857"/>
                    <a:pt x="429" y="857"/>
                  </a:cubicBezTo>
                  <a:cubicBezTo>
                    <a:pt x="686" y="857"/>
                    <a:pt x="857" y="657"/>
                    <a:pt x="857" y="429"/>
                  </a:cubicBezTo>
                  <a:cubicBezTo>
                    <a:pt x="857" y="172"/>
                    <a:pt x="686" y="1"/>
                    <a:pt x="429"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2"/>
            <p:cNvSpPr/>
            <p:nvPr/>
          </p:nvSpPr>
          <p:spPr>
            <a:xfrm>
              <a:off x="7541161" y="1959706"/>
              <a:ext cx="15790" cy="15762"/>
            </a:xfrm>
            <a:custGeom>
              <a:avLst/>
              <a:gdLst/>
              <a:ahLst/>
              <a:cxnLst/>
              <a:rect l="l" t="t" r="r" b="b"/>
              <a:pathLst>
                <a:path w="572" h="571" extrusionOk="0">
                  <a:moveTo>
                    <a:pt x="286" y="0"/>
                  </a:moveTo>
                  <a:cubicBezTo>
                    <a:pt x="143" y="0"/>
                    <a:pt x="1" y="143"/>
                    <a:pt x="1" y="286"/>
                  </a:cubicBezTo>
                  <a:cubicBezTo>
                    <a:pt x="1" y="428"/>
                    <a:pt x="86" y="571"/>
                    <a:pt x="286" y="571"/>
                  </a:cubicBezTo>
                  <a:cubicBezTo>
                    <a:pt x="429" y="571"/>
                    <a:pt x="571" y="485"/>
                    <a:pt x="571" y="286"/>
                  </a:cubicBezTo>
                  <a:cubicBezTo>
                    <a:pt x="571" y="114"/>
                    <a:pt x="457" y="0"/>
                    <a:pt x="286"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2"/>
            <p:cNvSpPr/>
            <p:nvPr/>
          </p:nvSpPr>
          <p:spPr>
            <a:xfrm>
              <a:off x="7565592" y="2058145"/>
              <a:ext cx="33098" cy="33899"/>
            </a:xfrm>
            <a:custGeom>
              <a:avLst/>
              <a:gdLst/>
              <a:ahLst/>
              <a:cxnLst/>
              <a:rect l="l" t="t" r="r" b="b"/>
              <a:pathLst>
                <a:path w="1199" h="1228" extrusionOk="0">
                  <a:moveTo>
                    <a:pt x="599" y="1"/>
                  </a:moveTo>
                  <a:cubicBezTo>
                    <a:pt x="285" y="1"/>
                    <a:pt x="0" y="258"/>
                    <a:pt x="0" y="629"/>
                  </a:cubicBezTo>
                  <a:cubicBezTo>
                    <a:pt x="0" y="942"/>
                    <a:pt x="228" y="1228"/>
                    <a:pt x="599" y="1228"/>
                  </a:cubicBezTo>
                  <a:cubicBezTo>
                    <a:pt x="913" y="1228"/>
                    <a:pt x="1198" y="971"/>
                    <a:pt x="1198" y="629"/>
                  </a:cubicBezTo>
                  <a:cubicBezTo>
                    <a:pt x="1198" y="286"/>
                    <a:pt x="913" y="1"/>
                    <a:pt x="599"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2"/>
            <p:cNvSpPr/>
            <p:nvPr/>
          </p:nvSpPr>
          <p:spPr>
            <a:xfrm>
              <a:off x="7618345" y="2002245"/>
              <a:ext cx="23657" cy="23630"/>
            </a:xfrm>
            <a:custGeom>
              <a:avLst/>
              <a:gdLst/>
              <a:ahLst/>
              <a:cxnLst/>
              <a:rect l="l" t="t" r="r" b="b"/>
              <a:pathLst>
                <a:path w="857" h="856" extrusionOk="0">
                  <a:moveTo>
                    <a:pt x="429" y="0"/>
                  </a:moveTo>
                  <a:cubicBezTo>
                    <a:pt x="172" y="0"/>
                    <a:pt x="1" y="228"/>
                    <a:pt x="1" y="428"/>
                  </a:cubicBezTo>
                  <a:cubicBezTo>
                    <a:pt x="1" y="685"/>
                    <a:pt x="229" y="856"/>
                    <a:pt x="429" y="856"/>
                  </a:cubicBezTo>
                  <a:cubicBezTo>
                    <a:pt x="686" y="856"/>
                    <a:pt x="857" y="656"/>
                    <a:pt x="857" y="428"/>
                  </a:cubicBezTo>
                  <a:cubicBezTo>
                    <a:pt x="857" y="171"/>
                    <a:pt x="657" y="0"/>
                    <a:pt x="429"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2"/>
            <p:cNvSpPr/>
            <p:nvPr/>
          </p:nvSpPr>
          <p:spPr>
            <a:xfrm>
              <a:off x="7510437" y="2132872"/>
              <a:ext cx="15790" cy="15873"/>
            </a:xfrm>
            <a:custGeom>
              <a:avLst/>
              <a:gdLst/>
              <a:ahLst/>
              <a:cxnLst/>
              <a:rect l="l" t="t" r="r" b="b"/>
              <a:pathLst>
                <a:path w="572" h="575" extrusionOk="0">
                  <a:moveTo>
                    <a:pt x="323" y="1"/>
                  </a:moveTo>
                  <a:cubicBezTo>
                    <a:pt x="311" y="1"/>
                    <a:pt x="298" y="2"/>
                    <a:pt x="286" y="4"/>
                  </a:cubicBezTo>
                  <a:cubicBezTo>
                    <a:pt x="143" y="4"/>
                    <a:pt x="1" y="118"/>
                    <a:pt x="1" y="290"/>
                  </a:cubicBezTo>
                  <a:cubicBezTo>
                    <a:pt x="1" y="432"/>
                    <a:pt x="115" y="575"/>
                    <a:pt x="286" y="575"/>
                  </a:cubicBezTo>
                  <a:cubicBezTo>
                    <a:pt x="429" y="575"/>
                    <a:pt x="571" y="489"/>
                    <a:pt x="571" y="290"/>
                  </a:cubicBezTo>
                  <a:cubicBezTo>
                    <a:pt x="571" y="133"/>
                    <a:pt x="452" y="1"/>
                    <a:pt x="323"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2"/>
            <p:cNvSpPr/>
            <p:nvPr/>
          </p:nvSpPr>
          <p:spPr>
            <a:xfrm>
              <a:off x="7534867" y="2231422"/>
              <a:ext cx="33098" cy="33899"/>
            </a:xfrm>
            <a:custGeom>
              <a:avLst/>
              <a:gdLst/>
              <a:ahLst/>
              <a:cxnLst/>
              <a:rect l="l" t="t" r="r" b="b"/>
              <a:pathLst>
                <a:path w="1199" h="1228" extrusionOk="0">
                  <a:moveTo>
                    <a:pt x="599" y="1"/>
                  </a:moveTo>
                  <a:cubicBezTo>
                    <a:pt x="286" y="1"/>
                    <a:pt x="0" y="258"/>
                    <a:pt x="0" y="629"/>
                  </a:cubicBezTo>
                  <a:cubicBezTo>
                    <a:pt x="0" y="942"/>
                    <a:pt x="257" y="1228"/>
                    <a:pt x="599" y="1228"/>
                  </a:cubicBezTo>
                  <a:cubicBezTo>
                    <a:pt x="942" y="1228"/>
                    <a:pt x="1199" y="971"/>
                    <a:pt x="1199" y="629"/>
                  </a:cubicBezTo>
                  <a:cubicBezTo>
                    <a:pt x="1199" y="258"/>
                    <a:pt x="942" y="1"/>
                    <a:pt x="599"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2"/>
            <p:cNvSpPr/>
            <p:nvPr/>
          </p:nvSpPr>
          <p:spPr>
            <a:xfrm>
              <a:off x="7586848" y="2174721"/>
              <a:ext cx="23657" cy="23657"/>
            </a:xfrm>
            <a:custGeom>
              <a:avLst/>
              <a:gdLst/>
              <a:ahLst/>
              <a:cxnLst/>
              <a:rect l="l" t="t" r="r" b="b"/>
              <a:pathLst>
                <a:path w="857" h="857" extrusionOk="0">
                  <a:moveTo>
                    <a:pt x="428" y="1"/>
                  </a:moveTo>
                  <a:cubicBezTo>
                    <a:pt x="172" y="1"/>
                    <a:pt x="0" y="200"/>
                    <a:pt x="0" y="429"/>
                  </a:cubicBezTo>
                  <a:cubicBezTo>
                    <a:pt x="0" y="685"/>
                    <a:pt x="229" y="857"/>
                    <a:pt x="428" y="857"/>
                  </a:cubicBezTo>
                  <a:cubicBezTo>
                    <a:pt x="685" y="857"/>
                    <a:pt x="856" y="628"/>
                    <a:pt x="856" y="429"/>
                  </a:cubicBezTo>
                  <a:cubicBezTo>
                    <a:pt x="856" y="200"/>
                    <a:pt x="685" y="29"/>
                    <a:pt x="428"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2"/>
            <p:cNvSpPr/>
            <p:nvPr/>
          </p:nvSpPr>
          <p:spPr>
            <a:xfrm>
              <a:off x="7735721" y="1999181"/>
              <a:ext cx="18909" cy="17170"/>
            </a:xfrm>
            <a:custGeom>
              <a:avLst/>
              <a:gdLst/>
              <a:ahLst/>
              <a:cxnLst/>
              <a:rect l="l" t="t" r="r" b="b"/>
              <a:pathLst>
                <a:path w="685" h="622" extrusionOk="0">
                  <a:moveTo>
                    <a:pt x="320" y="0"/>
                  </a:moveTo>
                  <a:cubicBezTo>
                    <a:pt x="236" y="0"/>
                    <a:pt x="159" y="36"/>
                    <a:pt x="114" y="111"/>
                  </a:cubicBezTo>
                  <a:cubicBezTo>
                    <a:pt x="0" y="254"/>
                    <a:pt x="0" y="425"/>
                    <a:pt x="143" y="539"/>
                  </a:cubicBezTo>
                  <a:cubicBezTo>
                    <a:pt x="210" y="593"/>
                    <a:pt x="284" y="621"/>
                    <a:pt x="355" y="621"/>
                  </a:cubicBezTo>
                  <a:cubicBezTo>
                    <a:pt x="434" y="621"/>
                    <a:pt x="510" y="586"/>
                    <a:pt x="571" y="510"/>
                  </a:cubicBezTo>
                  <a:cubicBezTo>
                    <a:pt x="685" y="368"/>
                    <a:pt x="685" y="197"/>
                    <a:pt x="542" y="82"/>
                  </a:cubicBezTo>
                  <a:cubicBezTo>
                    <a:pt x="475" y="29"/>
                    <a:pt x="395" y="0"/>
                    <a:pt x="320"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2"/>
            <p:cNvSpPr/>
            <p:nvPr/>
          </p:nvSpPr>
          <p:spPr>
            <a:xfrm>
              <a:off x="7682941" y="2094832"/>
              <a:ext cx="37046" cy="33512"/>
            </a:xfrm>
            <a:custGeom>
              <a:avLst/>
              <a:gdLst/>
              <a:ahLst/>
              <a:cxnLst/>
              <a:rect l="l" t="t" r="r" b="b"/>
              <a:pathLst>
                <a:path w="1342" h="1214" extrusionOk="0">
                  <a:moveTo>
                    <a:pt x="658" y="1"/>
                  </a:moveTo>
                  <a:cubicBezTo>
                    <a:pt x="491" y="1"/>
                    <a:pt x="324" y="73"/>
                    <a:pt x="200" y="213"/>
                  </a:cubicBezTo>
                  <a:cubicBezTo>
                    <a:pt x="0" y="469"/>
                    <a:pt x="29" y="869"/>
                    <a:pt x="286" y="1069"/>
                  </a:cubicBezTo>
                  <a:cubicBezTo>
                    <a:pt x="386" y="1169"/>
                    <a:pt x="519" y="1214"/>
                    <a:pt x="656" y="1214"/>
                  </a:cubicBezTo>
                  <a:cubicBezTo>
                    <a:pt x="831" y="1214"/>
                    <a:pt x="1013" y="1140"/>
                    <a:pt x="1142" y="1011"/>
                  </a:cubicBezTo>
                  <a:cubicBezTo>
                    <a:pt x="1341" y="726"/>
                    <a:pt x="1341" y="355"/>
                    <a:pt x="1056" y="155"/>
                  </a:cubicBezTo>
                  <a:cubicBezTo>
                    <a:pt x="939" y="51"/>
                    <a:pt x="798" y="1"/>
                    <a:pt x="658"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2"/>
            <p:cNvSpPr/>
            <p:nvPr/>
          </p:nvSpPr>
          <p:spPr>
            <a:xfrm>
              <a:off x="7764845" y="2083790"/>
              <a:ext cx="26032" cy="23243"/>
            </a:xfrm>
            <a:custGeom>
              <a:avLst/>
              <a:gdLst/>
              <a:ahLst/>
              <a:cxnLst/>
              <a:rect l="l" t="t" r="r" b="b"/>
              <a:pathLst>
                <a:path w="943" h="842" extrusionOk="0">
                  <a:moveTo>
                    <a:pt x="522" y="1"/>
                  </a:moveTo>
                  <a:cubicBezTo>
                    <a:pt x="403" y="1"/>
                    <a:pt x="280" y="61"/>
                    <a:pt x="200" y="156"/>
                  </a:cubicBezTo>
                  <a:cubicBezTo>
                    <a:pt x="1" y="299"/>
                    <a:pt x="58" y="584"/>
                    <a:pt x="229" y="727"/>
                  </a:cubicBezTo>
                  <a:cubicBezTo>
                    <a:pt x="294" y="805"/>
                    <a:pt x="390" y="842"/>
                    <a:pt x="488" y="842"/>
                  </a:cubicBezTo>
                  <a:cubicBezTo>
                    <a:pt x="603" y="842"/>
                    <a:pt x="722" y="791"/>
                    <a:pt x="800" y="698"/>
                  </a:cubicBezTo>
                  <a:cubicBezTo>
                    <a:pt x="942" y="555"/>
                    <a:pt x="942" y="270"/>
                    <a:pt x="771" y="127"/>
                  </a:cubicBezTo>
                  <a:cubicBezTo>
                    <a:pt x="708" y="39"/>
                    <a:pt x="616" y="1"/>
                    <a:pt x="522"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2"/>
            <p:cNvSpPr/>
            <p:nvPr/>
          </p:nvSpPr>
          <p:spPr>
            <a:xfrm>
              <a:off x="7659311" y="2230732"/>
              <a:ext cx="18136" cy="17170"/>
            </a:xfrm>
            <a:custGeom>
              <a:avLst/>
              <a:gdLst/>
              <a:ahLst/>
              <a:cxnLst/>
              <a:rect l="l" t="t" r="r" b="b"/>
              <a:pathLst>
                <a:path w="657" h="622" extrusionOk="0">
                  <a:moveTo>
                    <a:pt x="302" y="1"/>
                  </a:moveTo>
                  <a:cubicBezTo>
                    <a:pt x="222" y="1"/>
                    <a:pt x="146" y="36"/>
                    <a:pt x="86" y="111"/>
                  </a:cubicBezTo>
                  <a:cubicBezTo>
                    <a:pt x="0" y="254"/>
                    <a:pt x="0" y="425"/>
                    <a:pt x="143" y="539"/>
                  </a:cubicBezTo>
                  <a:cubicBezTo>
                    <a:pt x="210" y="593"/>
                    <a:pt x="284" y="622"/>
                    <a:pt x="355" y="622"/>
                  </a:cubicBezTo>
                  <a:cubicBezTo>
                    <a:pt x="435" y="622"/>
                    <a:pt x="511" y="586"/>
                    <a:pt x="571" y="511"/>
                  </a:cubicBezTo>
                  <a:cubicBezTo>
                    <a:pt x="657" y="397"/>
                    <a:pt x="657" y="226"/>
                    <a:pt x="514" y="83"/>
                  </a:cubicBezTo>
                  <a:cubicBezTo>
                    <a:pt x="447" y="29"/>
                    <a:pt x="373" y="1"/>
                    <a:pt x="302"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2"/>
            <p:cNvSpPr/>
            <p:nvPr/>
          </p:nvSpPr>
          <p:spPr>
            <a:xfrm>
              <a:off x="7773513" y="2629182"/>
              <a:ext cx="15790" cy="15790"/>
            </a:xfrm>
            <a:custGeom>
              <a:avLst/>
              <a:gdLst/>
              <a:ahLst/>
              <a:cxnLst/>
              <a:rect l="l" t="t" r="r" b="b"/>
              <a:pathLst>
                <a:path w="572" h="572" extrusionOk="0">
                  <a:moveTo>
                    <a:pt x="286" y="1"/>
                  </a:moveTo>
                  <a:cubicBezTo>
                    <a:pt x="115" y="1"/>
                    <a:pt x="1" y="143"/>
                    <a:pt x="1" y="286"/>
                  </a:cubicBezTo>
                  <a:cubicBezTo>
                    <a:pt x="1" y="457"/>
                    <a:pt x="115" y="571"/>
                    <a:pt x="286" y="571"/>
                  </a:cubicBezTo>
                  <a:cubicBezTo>
                    <a:pt x="429" y="571"/>
                    <a:pt x="571" y="457"/>
                    <a:pt x="571" y="286"/>
                  </a:cubicBezTo>
                  <a:cubicBezTo>
                    <a:pt x="571" y="143"/>
                    <a:pt x="429" y="1"/>
                    <a:pt x="286"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2"/>
            <p:cNvSpPr/>
            <p:nvPr/>
          </p:nvSpPr>
          <p:spPr>
            <a:xfrm>
              <a:off x="7731774" y="2513407"/>
              <a:ext cx="33899" cy="33098"/>
            </a:xfrm>
            <a:custGeom>
              <a:avLst/>
              <a:gdLst/>
              <a:ahLst/>
              <a:cxnLst/>
              <a:rect l="l" t="t" r="r" b="b"/>
              <a:pathLst>
                <a:path w="1228" h="1199" extrusionOk="0">
                  <a:moveTo>
                    <a:pt x="600" y="0"/>
                  </a:moveTo>
                  <a:cubicBezTo>
                    <a:pt x="286" y="0"/>
                    <a:pt x="0" y="257"/>
                    <a:pt x="0" y="600"/>
                  </a:cubicBezTo>
                  <a:cubicBezTo>
                    <a:pt x="0" y="970"/>
                    <a:pt x="257" y="1199"/>
                    <a:pt x="600" y="1199"/>
                  </a:cubicBezTo>
                  <a:cubicBezTo>
                    <a:pt x="942" y="1199"/>
                    <a:pt x="1227" y="970"/>
                    <a:pt x="1227" y="600"/>
                  </a:cubicBezTo>
                  <a:cubicBezTo>
                    <a:pt x="1227" y="286"/>
                    <a:pt x="970" y="0"/>
                    <a:pt x="600"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2"/>
            <p:cNvSpPr/>
            <p:nvPr/>
          </p:nvSpPr>
          <p:spPr>
            <a:xfrm>
              <a:off x="7688462" y="2579576"/>
              <a:ext cx="23657" cy="23657"/>
            </a:xfrm>
            <a:custGeom>
              <a:avLst/>
              <a:gdLst/>
              <a:ahLst/>
              <a:cxnLst/>
              <a:rect l="l" t="t" r="r" b="b"/>
              <a:pathLst>
                <a:path w="857" h="857" extrusionOk="0">
                  <a:moveTo>
                    <a:pt x="428" y="0"/>
                  </a:moveTo>
                  <a:cubicBezTo>
                    <a:pt x="171" y="0"/>
                    <a:pt x="0" y="200"/>
                    <a:pt x="0" y="428"/>
                  </a:cubicBezTo>
                  <a:cubicBezTo>
                    <a:pt x="0" y="656"/>
                    <a:pt x="171" y="856"/>
                    <a:pt x="428" y="856"/>
                  </a:cubicBezTo>
                  <a:cubicBezTo>
                    <a:pt x="685" y="856"/>
                    <a:pt x="856" y="628"/>
                    <a:pt x="856" y="428"/>
                  </a:cubicBezTo>
                  <a:cubicBezTo>
                    <a:pt x="856" y="171"/>
                    <a:pt x="656" y="0"/>
                    <a:pt x="428"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2"/>
            <p:cNvSpPr/>
            <p:nvPr/>
          </p:nvSpPr>
          <p:spPr>
            <a:xfrm>
              <a:off x="7615998" y="2652812"/>
              <a:ext cx="14990" cy="15790"/>
            </a:xfrm>
            <a:custGeom>
              <a:avLst/>
              <a:gdLst/>
              <a:ahLst/>
              <a:cxnLst/>
              <a:rect l="l" t="t" r="r" b="b"/>
              <a:pathLst>
                <a:path w="543" h="572" extrusionOk="0">
                  <a:moveTo>
                    <a:pt x="285" y="1"/>
                  </a:moveTo>
                  <a:cubicBezTo>
                    <a:pt x="143" y="1"/>
                    <a:pt x="0" y="115"/>
                    <a:pt x="0" y="286"/>
                  </a:cubicBezTo>
                  <a:cubicBezTo>
                    <a:pt x="0" y="486"/>
                    <a:pt x="143" y="571"/>
                    <a:pt x="285" y="571"/>
                  </a:cubicBezTo>
                  <a:cubicBezTo>
                    <a:pt x="400" y="571"/>
                    <a:pt x="542" y="486"/>
                    <a:pt x="542" y="286"/>
                  </a:cubicBezTo>
                  <a:cubicBezTo>
                    <a:pt x="542" y="143"/>
                    <a:pt x="400" y="1"/>
                    <a:pt x="285"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2"/>
            <p:cNvSpPr/>
            <p:nvPr/>
          </p:nvSpPr>
          <p:spPr>
            <a:xfrm>
              <a:off x="7573459" y="2537037"/>
              <a:ext cx="33098" cy="33098"/>
            </a:xfrm>
            <a:custGeom>
              <a:avLst/>
              <a:gdLst/>
              <a:ahLst/>
              <a:cxnLst/>
              <a:rect l="l" t="t" r="r" b="b"/>
              <a:pathLst>
                <a:path w="1199" h="1199" extrusionOk="0">
                  <a:moveTo>
                    <a:pt x="600" y="0"/>
                  </a:moveTo>
                  <a:cubicBezTo>
                    <a:pt x="286" y="0"/>
                    <a:pt x="0" y="257"/>
                    <a:pt x="0" y="600"/>
                  </a:cubicBezTo>
                  <a:cubicBezTo>
                    <a:pt x="0" y="970"/>
                    <a:pt x="286" y="1199"/>
                    <a:pt x="600" y="1199"/>
                  </a:cubicBezTo>
                  <a:cubicBezTo>
                    <a:pt x="913" y="1199"/>
                    <a:pt x="1199" y="913"/>
                    <a:pt x="1199" y="600"/>
                  </a:cubicBezTo>
                  <a:cubicBezTo>
                    <a:pt x="1199" y="286"/>
                    <a:pt x="970" y="0"/>
                    <a:pt x="600"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2"/>
            <p:cNvSpPr/>
            <p:nvPr/>
          </p:nvSpPr>
          <p:spPr>
            <a:xfrm>
              <a:off x="7530920" y="2603206"/>
              <a:ext cx="23657" cy="22940"/>
            </a:xfrm>
            <a:custGeom>
              <a:avLst/>
              <a:gdLst/>
              <a:ahLst/>
              <a:cxnLst/>
              <a:rect l="l" t="t" r="r" b="b"/>
              <a:pathLst>
                <a:path w="857" h="831" extrusionOk="0">
                  <a:moveTo>
                    <a:pt x="429" y="0"/>
                  </a:moveTo>
                  <a:cubicBezTo>
                    <a:pt x="172" y="0"/>
                    <a:pt x="1" y="200"/>
                    <a:pt x="1" y="400"/>
                  </a:cubicBezTo>
                  <a:cubicBezTo>
                    <a:pt x="1" y="640"/>
                    <a:pt x="151" y="830"/>
                    <a:pt x="380" y="830"/>
                  </a:cubicBezTo>
                  <a:cubicBezTo>
                    <a:pt x="396" y="830"/>
                    <a:pt x="412" y="829"/>
                    <a:pt x="429" y="827"/>
                  </a:cubicBezTo>
                  <a:cubicBezTo>
                    <a:pt x="685" y="827"/>
                    <a:pt x="857" y="656"/>
                    <a:pt x="857" y="400"/>
                  </a:cubicBezTo>
                  <a:cubicBezTo>
                    <a:pt x="857" y="171"/>
                    <a:pt x="657" y="0"/>
                    <a:pt x="429"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2"/>
            <p:cNvSpPr/>
            <p:nvPr/>
          </p:nvSpPr>
          <p:spPr>
            <a:xfrm>
              <a:off x="7565592" y="2750479"/>
              <a:ext cx="15762" cy="15790"/>
            </a:xfrm>
            <a:custGeom>
              <a:avLst/>
              <a:gdLst/>
              <a:ahLst/>
              <a:cxnLst/>
              <a:rect l="l" t="t" r="r" b="b"/>
              <a:pathLst>
                <a:path w="571" h="572" extrusionOk="0">
                  <a:moveTo>
                    <a:pt x="285" y="1"/>
                  </a:moveTo>
                  <a:cubicBezTo>
                    <a:pt x="143" y="1"/>
                    <a:pt x="0" y="115"/>
                    <a:pt x="0" y="286"/>
                  </a:cubicBezTo>
                  <a:cubicBezTo>
                    <a:pt x="0" y="429"/>
                    <a:pt x="143" y="571"/>
                    <a:pt x="285" y="571"/>
                  </a:cubicBezTo>
                  <a:cubicBezTo>
                    <a:pt x="428" y="571"/>
                    <a:pt x="571" y="457"/>
                    <a:pt x="571" y="286"/>
                  </a:cubicBezTo>
                  <a:cubicBezTo>
                    <a:pt x="571" y="143"/>
                    <a:pt x="457" y="1"/>
                    <a:pt x="285"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2"/>
            <p:cNvSpPr/>
            <p:nvPr/>
          </p:nvSpPr>
          <p:spPr>
            <a:xfrm>
              <a:off x="7645922" y="2479536"/>
              <a:ext cx="15762" cy="15900"/>
            </a:xfrm>
            <a:custGeom>
              <a:avLst/>
              <a:gdLst/>
              <a:ahLst/>
              <a:cxnLst/>
              <a:rect l="l" t="t" r="r" b="b"/>
              <a:pathLst>
                <a:path w="571" h="576" extrusionOk="0">
                  <a:moveTo>
                    <a:pt x="286" y="1"/>
                  </a:moveTo>
                  <a:cubicBezTo>
                    <a:pt x="143" y="1"/>
                    <a:pt x="0" y="115"/>
                    <a:pt x="0" y="286"/>
                  </a:cubicBezTo>
                  <a:cubicBezTo>
                    <a:pt x="0" y="465"/>
                    <a:pt x="115" y="575"/>
                    <a:pt x="242" y="575"/>
                  </a:cubicBezTo>
                  <a:cubicBezTo>
                    <a:pt x="257" y="575"/>
                    <a:pt x="271" y="574"/>
                    <a:pt x="286" y="571"/>
                  </a:cubicBezTo>
                  <a:cubicBezTo>
                    <a:pt x="428" y="571"/>
                    <a:pt x="571" y="428"/>
                    <a:pt x="571" y="286"/>
                  </a:cubicBezTo>
                  <a:cubicBezTo>
                    <a:pt x="571" y="143"/>
                    <a:pt x="485" y="1"/>
                    <a:pt x="286"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2"/>
            <p:cNvSpPr/>
            <p:nvPr/>
          </p:nvSpPr>
          <p:spPr>
            <a:xfrm>
              <a:off x="7604956" y="2363760"/>
              <a:ext cx="33126" cy="33098"/>
            </a:xfrm>
            <a:custGeom>
              <a:avLst/>
              <a:gdLst/>
              <a:ahLst/>
              <a:cxnLst/>
              <a:rect l="l" t="t" r="r" b="b"/>
              <a:pathLst>
                <a:path w="1200" h="1199" extrusionOk="0">
                  <a:moveTo>
                    <a:pt x="600" y="0"/>
                  </a:moveTo>
                  <a:cubicBezTo>
                    <a:pt x="286" y="0"/>
                    <a:pt x="1" y="257"/>
                    <a:pt x="1" y="599"/>
                  </a:cubicBezTo>
                  <a:cubicBezTo>
                    <a:pt x="1" y="970"/>
                    <a:pt x="257" y="1199"/>
                    <a:pt x="600" y="1199"/>
                  </a:cubicBezTo>
                  <a:cubicBezTo>
                    <a:pt x="914" y="1199"/>
                    <a:pt x="1199" y="970"/>
                    <a:pt x="1199" y="599"/>
                  </a:cubicBezTo>
                  <a:cubicBezTo>
                    <a:pt x="1199" y="286"/>
                    <a:pt x="971" y="0"/>
                    <a:pt x="600"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2"/>
            <p:cNvSpPr/>
            <p:nvPr/>
          </p:nvSpPr>
          <p:spPr>
            <a:xfrm>
              <a:off x="7561644" y="2430702"/>
              <a:ext cx="23657" cy="23657"/>
            </a:xfrm>
            <a:custGeom>
              <a:avLst/>
              <a:gdLst/>
              <a:ahLst/>
              <a:cxnLst/>
              <a:rect l="l" t="t" r="r" b="b"/>
              <a:pathLst>
                <a:path w="857" h="857" extrusionOk="0">
                  <a:moveTo>
                    <a:pt x="428" y="1"/>
                  </a:moveTo>
                  <a:cubicBezTo>
                    <a:pt x="172" y="1"/>
                    <a:pt x="0" y="200"/>
                    <a:pt x="0" y="428"/>
                  </a:cubicBezTo>
                  <a:cubicBezTo>
                    <a:pt x="0" y="628"/>
                    <a:pt x="172" y="828"/>
                    <a:pt x="428" y="856"/>
                  </a:cubicBezTo>
                  <a:cubicBezTo>
                    <a:pt x="685" y="856"/>
                    <a:pt x="856" y="657"/>
                    <a:pt x="856" y="428"/>
                  </a:cubicBezTo>
                  <a:cubicBezTo>
                    <a:pt x="856" y="172"/>
                    <a:pt x="628" y="1"/>
                    <a:pt x="428"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2"/>
            <p:cNvSpPr/>
            <p:nvPr/>
          </p:nvSpPr>
          <p:spPr>
            <a:xfrm>
              <a:off x="7417519" y="2612619"/>
              <a:ext cx="18909" cy="16618"/>
            </a:xfrm>
            <a:custGeom>
              <a:avLst/>
              <a:gdLst/>
              <a:ahLst/>
              <a:cxnLst/>
              <a:rect l="l" t="t" r="r" b="b"/>
              <a:pathLst>
                <a:path w="685" h="602" extrusionOk="0">
                  <a:moveTo>
                    <a:pt x="346" y="0"/>
                  </a:moveTo>
                  <a:cubicBezTo>
                    <a:pt x="261" y="0"/>
                    <a:pt x="178" y="35"/>
                    <a:pt x="114" y="116"/>
                  </a:cubicBezTo>
                  <a:cubicBezTo>
                    <a:pt x="0" y="258"/>
                    <a:pt x="0" y="429"/>
                    <a:pt x="143" y="544"/>
                  </a:cubicBezTo>
                  <a:cubicBezTo>
                    <a:pt x="205" y="581"/>
                    <a:pt x="278" y="602"/>
                    <a:pt x="348" y="602"/>
                  </a:cubicBezTo>
                  <a:cubicBezTo>
                    <a:pt x="438" y="602"/>
                    <a:pt x="522" y="567"/>
                    <a:pt x="571" y="486"/>
                  </a:cubicBezTo>
                  <a:cubicBezTo>
                    <a:pt x="685" y="372"/>
                    <a:pt x="685" y="173"/>
                    <a:pt x="542" y="59"/>
                  </a:cubicBezTo>
                  <a:cubicBezTo>
                    <a:pt x="480" y="21"/>
                    <a:pt x="412" y="0"/>
                    <a:pt x="346"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2"/>
            <p:cNvSpPr/>
            <p:nvPr/>
          </p:nvSpPr>
          <p:spPr>
            <a:xfrm>
              <a:off x="7452163" y="2500460"/>
              <a:ext cx="37046" cy="33126"/>
            </a:xfrm>
            <a:custGeom>
              <a:avLst/>
              <a:gdLst/>
              <a:ahLst/>
              <a:cxnLst/>
              <a:rect l="l" t="t" r="r" b="b"/>
              <a:pathLst>
                <a:path w="1342" h="1200" extrusionOk="0">
                  <a:moveTo>
                    <a:pt x="677" y="1"/>
                  </a:moveTo>
                  <a:cubicBezTo>
                    <a:pt x="505" y="1"/>
                    <a:pt x="337" y="73"/>
                    <a:pt x="229" y="213"/>
                  </a:cubicBezTo>
                  <a:cubicBezTo>
                    <a:pt x="0" y="498"/>
                    <a:pt x="29" y="869"/>
                    <a:pt x="286" y="1069"/>
                  </a:cubicBezTo>
                  <a:cubicBezTo>
                    <a:pt x="398" y="1156"/>
                    <a:pt x="538" y="1200"/>
                    <a:pt x="676" y="1200"/>
                  </a:cubicBezTo>
                  <a:cubicBezTo>
                    <a:pt x="854" y="1200"/>
                    <a:pt x="1029" y="1127"/>
                    <a:pt x="1142" y="983"/>
                  </a:cubicBezTo>
                  <a:cubicBezTo>
                    <a:pt x="1341" y="755"/>
                    <a:pt x="1313" y="355"/>
                    <a:pt x="1085" y="156"/>
                  </a:cubicBezTo>
                  <a:cubicBezTo>
                    <a:pt x="968" y="51"/>
                    <a:pt x="821" y="1"/>
                    <a:pt x="677"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2"/>
            <p:cNvSpPr/>
            <p:nvPr/>
          </p:nvSpPr>
          <p:spPr>
            <a:xfrm>
              <a:off x="7381273" y="2521716"/>
              <a:ext cx="26032" cy="23243"/>
            </a:xfrm>
            <a:custGeom>
              <a:avLst/>
              <a:gdLst/>
              <a:ahLst/>
              <a:cxnLst/>
              <a:rect l="l" t="t" r="r" b="b"/>
              <a:pathLst>
                <a:path w="943" h="842" extrusionOk="0">
                  <a:moveTo>
                    <a:pt x="465" y="1"/>
                  </a:moveTo>
                  <a:cubicBezTo>
                    <a:pt x="346" y="1"/>
                    <a:pt x="223" y="61"/>
                    <a:pt x="143" y="156"/>
                  </a:cubicBezTo>
                  <a:cubicBezTo>
                    <a:pt x="1" y="327"/>
                    <a:pt x="29" y="584"/>
                    <a:pt x="172" y="727"/>
                  </a:cubicBezTo>
                  <a:cubicBezTo>
                    <a:pt x="237" y="805"/>
                    <a:pt x="333" y="842"/>
                    <a:pt x="431" y="842"/>
                  </a:cubicBezTo>
                  <a:cubicBezTo>
                    <a:pt x="546" y="842"/>
                    <a:pt x="665" y="791"/>
                    <a:pt x="742" y="698"/>
                  </a:cubicBezTo>
                  <a:cubicBezTo>
                    <a:pt x="942" y="555"/>
                    <a:pt x="885" y="270"/>
                    <a:pt x="714" y="127"/>
                  </a:cubicBezTo>
                  <a:cubicBezTo>
                    <a:pt x="651" y="39"/>
                    <a:pt x="559" y="1"/>
                    <a:pt x="465"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2"/>
            <p:cNvSpPr/>
            <p:nvPr/>
          </p:nvSpPr>
          <p:spPr>
            <a:xfrm>
              <a:off x="7494702" y="2381179"/>
              <a:ext cx="18909" cy="17170"/>
            </a:xfrm>
            <a:custGeom>
              <a:avLst/>
              <a:gdLst/>
              <a:ahLst/>
              <a:cxnLst/>
              <a:rect l="l" t="t" r="r" b="b"/>
              <a:pathLst>
                <a:path w="685" h="622" extrusionOk="0">
                  <a:moveTo>
                    <a:pt x="320" y="0"/>
                  </a:moveTo>
                  <a:cubicBezTo>
                    <a:pt x="236" y="0"/>
                    <a:pt x="159" y="36"/>
                    <a:pt x="114" y="111"/>
                  </a:cubicBezTo>
                  <a:cubicBezTo>
                    <a:pt x="0" y="225"/>
                    <a:pt x="29" y="425"/>
                    <a:pt x="143" y="539"/>
                  </a:cubicBezTo>
                  <a:cubicBezTo>
                    <a:pt x="210" y="593"/>
                    <a:pt x="284" y="621"/>
                    <a:pt x="355" y="621"/>
                  </a:cubicBezTo>
                  <a:cubicBezTo>
                    <a:pt x="434" y="621"/>
                    <a:pt x="511" y="586"/>
                    <a:pt x="571" y="511"/>
                  </a:cubicBezTo>
                  <a:cubicBezTo>
                    <a:pt x="685" y="368"/>
                    <a:pt x="685" y="197"/>
                    <a:pt x="542" y="83"/>
                  </a:cubicBezTo>
                  <a:cubicBezTo>
                    <a:pt x="475" y="29"/>
                    <a:pt x="395" y="0"/>
                    <a:pt x="320"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2"/>
            <p:cNvSpPr/>
            <p:nvPr/>
          </p:nvSpPr>
          <p:spPr>
            <a:xfrm>
              <a:off x="7476566" y="2808753"/>
              <a:ext cx="15790" cy="15790"/>
            </a:xfrm>
            <a:custGeom>
              <a:avLst/>
              <a:gdLst/>
              <a:ahLst/>
              <a:cxnLst/>
              <a:rect l="l" t="t" r="r" b="b"/>
              <a:pathLst>
                <a:path w="572" h="572" extrusionOk="0">
                  <a:moveTo>
                    <a:pt x="286" y="1"/>
                  </a:moveTo>
                  <a:cubicBezTo>
                    <a:pt x="144" y="1"/>
                    <a:pt x="1" y="87"/>
                    <a:pt x="1" y="286"/>
                  </a:cubicBezTo>
                  <a:cubicBezTo>
                    <a:pt x="1" y="429"/>
                    <a:pt x="144" y="572"/>
                    <a:pt x="286" y="572"/>
                  </a:cubicBezTo>
                  <a:cubicBezTo>
                    <a:pt x="429" y="572"/>
                    <a:pt x="572" y="429"/>
                    <a:pt x="572" y="286"/>
                  </a:cubicBezTo>
                  <a:cubicBezTo>
                    <a:pt x="572" y="144"/>
                    <a:pt x="429" y="1"/>
                    <a:pt x="286"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2"/>
            <p:cNvSpPr/>
            <p:nvPr/>
          </p:nvSpPr>
          <p:spPr>
            <a:xfrm>
              <a:off x="7435627" y="2692205"/>
              <a:ext cx="33098" cy="33899"/>
            </a:xfrm>
            <a:custGeom>
              <a:avLst/>
              <a:gdLst/>
              <a:ahLst/>
              <a:cxnLst/>
              <a:rect l="l" t="t" r="r" b="b"/>
              <a:pathLst>
                <a:path w="1199" h="1228" extrusionOk="0">
                  <a:moveTo>
                    <a:pt x="599" y="0"/>
                  </a:moveTo>
                  <a:cubicBezTo>
                    <a:pt x="286" y="0"/>
                    <a:pt x="0" y="257"/>
                    <a:pt x="0" y="628"/>
                  </a:cubicBezTo>
                  <a:cubicBezTo>
                    <a:pt x="0" y="942"/>
                    <a:pt x="257" y="1227"/>
                    <a:pt x="599" y="1227"/>
                  </a:cubicBezTo>
                  <a:cubicBezTo>
                    <a:pt x="913" y="1227"/>
                    <a:pt x="1199" y="970"/>
                    <a:pt x="1199" y="628"/>
                  </a:cubicBezTo>
                  <a:cubicBezTo>
                    <a:pt x="1199" y="286"/>
                    <a:pt x="970" y="0"/>
                    <a:pt x="599"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2"/>
            <p:cNvSpPr/>
            <p:nvPr/>
          </p:nvSpPr>
          <p:spPr>
            <a:xfrm>
              <a:off x="7392288" y="2758346"/>
              <a:ext cx="23657" cy="23657"/>
            </a:xfrm>
            <a:custGeom>
              <a:avLst/>
              <a:gdLst/>
              <a:ahLst/>
              <a:cxnLst/>
              <a:rect l="l" t="t" r="r" b="b"/>
              <a:pathLst>
                <a:path w="857" h="857" extrusionOk="0">
                  <a:moveTo>
                    <a:pt x="429" y="1"/>
                  </a:moveTo>
                  <a:cubicBezTo>
                    <a:pt x="172" y="1"/>
                    <a:pt x="1" y="201"/>
                    <a:pt x="1" y="429"/>
                  </a:cubicBezTo>
                  <a:cubicBezTo>
                    <a:pt x="1" y="657"/>
                    <a:pt x="172" y="857"/>
                    <a:pt x="429" y="857"/>
                  </a:cubicBezTo>
                  <a:cubicBezTo>
                    <a:pt x="686" y="857"/>
                    <a:pt x="857" y="657"/>
                    <a:pt x="857" y="429"/>
                  </a:cubicBezTo>
                  <a:cubicBezTo>
                    <a:pt x="857" y="172"/>
                    <a:pt x="629" y="1"/>
                    <a:pt x="429"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p:nvPr/>
          </p:nvSpPr>
          <p:spPr>
            <a:xfrm>
              <a:off x="7745162" y="2820568"/>
              <a:ext cx="15790" cy="15790"/>
            </a:xfrm>
            <a:custGeom>
              <a:avLst/>
              <a:gdLst/>
              <a:ahLst/>
              <a:cxnLst/>
              <a:rect l="l" t="t" r="r" b="b"/>
              <a:pathLst>
                <a:path w="572" h="572" extrusionOk="0">
                  <a:moveTo>
                    <a:pt x="286" y="1"/>
                  </a:moveTo>
                  <a:cubicBezTo>
                    <a:pt x="143" y="1"/>
                    <a:pt x="0" y="115"/>
                    <a:pt x="0" y="286"/>
                  </a:cubicBezTo>
                  <a:cubicBezTo>
                    <a:pt x="0" y="457"/>
                    <a:pt x="143" y="572"/>
                    <a:pt x="286" y="572"/>
                  </a:cubicBezTo>
                  <a:cubicBezTo>
                    <a:pt x="428" y="572"/>
                    <a:pt x="571" y="457"/>
                    <a:pt x="571" y="286"/>
                  </a:cubicBezTo>
                  <a:cubicBezTo>
                    <a:pt x="571" y="144"/>
                    <a:pt x="428" y="1"/>
                    <a:pt x="286"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2"/>
            <p:cNvSpPr/>
            <p:nvPr/>
          </p:nvSpPr>
          <p:spPr>
            <a:xfrm>
              <a:off x="7703423" y="2704020"/>
              <a:ext cx="33098" cy="33899"/>
            </a:xfrm>
            <a:custGeom>
              <a:avLst/>
              <a:gdLst/>
              <a:ahLst/>
              <a:cxnLst/>
              <a:rect l="l" t="t" r="r" b="b"/>
              <a:pathLst>
                <a:path w="1199" h="1228" extrusionOk="0">
                  <a:moveTo>
                    <a:pt x="599" y="0"/>
                  </a:moveTo>
                  <a:cubicBezTo>
                    <a:pt x="286" y="0"/>
                    <a:pt x="0" y="257"/>
                    <a:pt x="0" y="628"/>
                  </a:cubicBezTo>
                  <a:cubicBezTo>
                    <a:pt x="0" y="942"/>
                    <a:pt x="286" y="1227"/>
                    <a:pt x="599" y="1227"/>
                  </a:cubicBezTo>
                  <a:cubicBezTo>
                    <a:pt x="913" y="1227"/>
                    <a:pt x="1199" y="970"/>
                    <a:pt x="1199" y="628"/>
                  </a:cubicBezTo>
                  <a:cubicBezTo>
                    <a:pt x="1199" y="285"/>
                    <a:pt x="913" y="0"/>
                    <a:pt x="599" y="0"/>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2"/>
            <p:cNvSpPr/>
            <p:nvPr/>
          </p:nvSpPr>
          <p:spPr>
            <a:xfrm>
              <a:off x="7660884" y="2770161"/>
              <a:ext cx="23657" cy="23657"/>
            </a:xfrm>
            <a:custGeom>
              <a:avLst/>
              <a:gdLst/>
              <a:ahLst/>
              <a:cxnLst/>
              <a:rect l="l" t="t" r="r" b="b"/>
              <a:pathLst>
                <a:path w="857" h="857" extrusionOk="0">
                  <a:moveTo>
                    <a:pt x="428" y="1"/>
                  </a:moveTo>
                  <a:cubicBezTo>
                    <a:pt x="172" y="1"/>
                    <a:pt x="0" y="201"/>
                    <a:pt x="0" y="429"/>
                  </a:cubicBezTo>
                  <a:cubicBezTo>
                    <a:pt x="0" y="686"/>
                    <a:pt x="172" y="857"/>
                    <a:pt x="428" y="857"/>
                  </a:cubicBezTo>
                  <a:cubicBezTo>
                    <a:pt x="685" y="857"/>
                    <a:pt x="856" y="657"/>
                    <a:pt x="856" y="429"/>
                  </a:cubicBezTo>
                  <a:cubicBezTo>
                    <a:pt x="856" y="172"/>
                    <a:pt x="657" y="1"/>
                    <a:pt x="428" y="1"/>
                  </a:cubicBezTo>
                  <a:close/>
                </a:path>
              </a:pathLst>
            </a:custGeom>
            <a:solidFill>
              <a:srgbClr val="DBC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p:nvPr/>
          </p:nvSpPr>
          <p:spPr>
            <a:xfrm>
              <a:off x="7247389" y="1647024"/>
              <a:ext cx="319003" cy="1340554"/>
            </a:xfrm>
            <a:custGeom>
              <a:avLst/>
              <a:gdLst/>
              <a:ahLst/>
              <a:cxnLst/>
              <a:rect l="l" t="t" r="r" b="b"/>
              <a:pathLst>
                <a:path w="11556" h="48562" extrusionOk="0">
                  <a:moveTo>
                    <a:pt x="0" y="0"/>
                  </a:moveTo>
                  <a:lnTo>
                    <a:pt x="0" y="5735"/>
                  </a:lnTo>
                  <a:lnTo>
                    <a:pt x="0" y="10728"/>
                  </a:lnTo>
                  <a:cubicBezTo>
                    <a:pt x="0" y="17176"/>
                    <a:pt x="3852" y="22683"/>
                    <a:pt x="9073" y="24281"/>
                  </a:cubicBezTo>
                  <a:cubicBezTo>
                    <a:pt x="3852" y="25879"/>
                    <a:pt x="0" y="31385"/>
                    <a:pt x="0" y="37834"/>
                  </a:cubicBezTo>
                  <a:lnTo>
                    <a:pt x="0" y="42827"/>
                  </a:lnTo>
                  <a:lnTo>
                    <a:pt x="0" y="48562"/>
                  </a:lnTo>
                  <a:lnTo>
                    <a:pt x="2511" y="48562"/>
                  </a:lnTo>
                  <a:lnTo>
                    <a:pt x="2511" y="42827"/>
                  </a:lnTo>
                  <a:lnTo>
                    <a:pt x="2511" y="37834"/>
                  </a:lnTo>
                  <a:cubicBezTo>
                    <a:pt x="2511" y="31385"/>
                    <a:pt x="6363" y="25879"/>
                    <a:pt x="11556" y="24281"/>
                  </a:cubicBezTo>
                  <a:cubicBezTo>
                    <a:pt x="6363" y="22683"/>
                    <a:pt x="2511" y="17176"/>
                    <a:pt x="2511" y="10728"/>
                  </a:cubicBezTo>
                  <a:lnTo>
                    <a:pt x="2511" y="5735"/>
                  </a:lnTo>
                  <a:lnTo>
                    <a:pt x="25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2"/>
            <p:cNvSpPr/>
            <p:nvPr/>
          </p:nvSpPr>
          <p:spPr>
            <a:xfrm>
              <a:off x="7176499" y="1615499"/>
              <a:ext cx="817577" cy="71718"/>
            </a:xfrm>
            <a:custGeom>
              <a:avLst/>
              <a:gdLst/>
              <a:ahLst/>
              <a:cxnLst/>
              <a:rect l="l" t="t" r="r" b="b"/>
              <a:pathLst>
                <a:path w="29617" h="2598" extrusionOk="0">
                  <a:moveTo>
                    <a:pt x="1113" y="1"/>
                  </a:moveTo>
                  <a:cubicBezTo>
                    <a:pt x="514" y="1"/>
                    <a:pt x="0" y="486"/>
                    <a:pt x="0" y="1113"/>
                  </a:cubicBezTo>
                  <a:lnTo>
                    <a:pt x="0" y="1484"/>
                  </a:lnTo>
                  <a:cubicBezTo>
                    <a:pt x="0" y="2112"/>
                    <a:pt x="514" y="2597"/>
                    <a:pt x="1113" y="2597"/>
                  </a:cubicBezTo>
                  <a:lnTo>
                    <a:pt x="28504" y="2597"/>
                  </a:lnTo>
                  <a:cubicBezTo>
                    <a:pt x="29103" y="2597"/>
                    <a:pt x="29617" y="2112"/>
                    <a:pt x="29617" y="1484"/>
                  </a:cubicBezTo>
                  <a:lnTo>
                    <a:pt x="29617" y="1113"/>
                  </a:lnTo>
                  <a:cubicBezTo>
                    <a:pt x="29617" y="486"/>
                    <a:pt x="29103" y="1"/>
                    <a:pt x="28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2"/>
            <p:cNvSpPr/>
            <p:nvPr/>
          </p:nvSpPr>
          <p:spPr>
            <a:xfrm>
              <a:off x="7176499" y="1635209"/>
              <a:ext cx="817577" cy="52008"/>
            </a:xfrm>
            <a:custGeom>
              <a:avLst/>
              <a:gdLst/>
              <a:ahLst/>
              <a:cxnLst/>
              <a:rect l="l" t="t" r="r" b="b"/>
              <a:pathLst>
                <a:path w="29617" h="1884" extrusionOk="0">
                  <a:moveTo>
                    <a:pt x="143" y="0"/>
                  </a:moveTo>
                  <a:cubicBezTo>
                    <a:pt x="57" y="171"/>
                    <a:pt x="0" y="342"/>
                    <a:pt x="0" y="571"/>
                  </a:cubicBezTo>
                  <a:cubicBezTo>
                    <a:pt x="0" y="1284"/>
                    <a:pt x="571" y="1883"/>
                    <a:pt x="1313" y="1883"/>
                  </a:cubicBezTo>
                  <a:lnTo>
                    <a:pt x="28276" y="1883"/>
                  </a:lnTo>
                  <a:cubicBezTo>
                    <a:pt x="28989" y="1883"/>
                    <a:pt x="29617" y="1313"/>
                    <a:pt x="29617" y="571"/>
                  </a:cubicBezTo>
                  <a:cubicBezTo>
                    <a:pt x="29617" y="342"/>
                    <a:pt x="29560" y="171"/>
                    <a:pt x="29474" y="0"/>
                  </a:cubicBezTo>
                  <a:cubicBezTo>
                    <a:pt x="29246" y="457"/>
                    <a:pt x="28789" y="742"/>
                    <a:pt x="28276" y="742"/>
                  </a:cubicBezTo>
                  <a:lnTo>
                    <a:pt x="1313" y="742"/>
                  </a:lnTo>
                  <a:cubicBezTo>
                    <a:pt x="828" y="742"/>
                    <a:pt x="343" y="428"/>
                    <a:pt x="143" y="0"/>
                  </a:cubicBezTo>
                  <a:close/>
                </a:path>
              </a:pathLst>
            </a:custGeom>
            <a:solidFill>
              <a:srgbClr val="061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2"/>
            <p:cNvSpPr/>
            <p:nvPr/>
          </p:nvSpPr>
          <p:spPr>
            <a:xfrm>
              <a:off x="7176499" y="2959200"/>
              <a:ext cx="817577" cy="71718"/>
            </a:xfrm>
            <a:custGeom>
              <a:avLst/>
              <a:gdLst/>
              <a:ahLst/>
              <a:cxnLst/>
              <a:rect l="l" t="t" r="r" b="b"/>
              <a:pathLst>
                <a:path w="29617" h="2598" extrusionOk="0">
                  <a:moveTo>
                    <a:pt x="1113" y="1"/>
                  </a:moveTo>
                  <a:cubicBezTo>
                    <a:pt x="514" y="1"/>
                    <a:pt x="0" y="486"/>
                    <a:pt x="0" y="1113"/>
                  </a:cubicBezTo>
                  <a:lnTo>
                    <a:pt x="0" y="1484"/>
                  </a:lnTo>
                  <a:cubicBezTo>
                    <a:pt x="0" y="2112"/>
                    <a:pt x="514" y="2597"/>
                    <a:pt x="1113" y="2597"/>
                  </a:cubicBezTo>
                  <a:lnTo>
                    <a:pt x="28504" y="2597"/>
                  </a:lnTo>
                  <a:cubicBezTo>
                    <a:pt x="29103" y="2597"/>
                    <a:pt x="29617" y="2112"/>
                    <a:pt x="29617" y="1484"/>
                  </a:cubicBezTo>
                  <a:lnTo>
                    <a:pt x="29617" y="1113"/>
                  </a:lnTo>
                  <a:cubicBezTo>
                    <a:pt x="29617" y="486"/>
                    <a:pt x="29103" y="1"/>
                    <a:pt x="28504" y="1"/>
                  </a:cubicBezTo>
                  <a:close/>
                </a:path>
              </a:pathLst>
            </a:custGeom>
            <a:solidFill>
              <a:srgbClr val="0617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2"/>
            <p:cNvSpPr/>
            <p:nvPr/>
          </p:nvSpPr>
          <p:spPr>
            <a:xfrm>
              <a:off x="7176499" y="2978883"/>
              <a:ext cx="817577" cy="52035"/>
            </a:xfrm>
            <a:custGeom>
              <a:avLst/>
              <a:gdLst/>
              <a:ahLst/>
              <a:cxnLst/>
              <a:rect l="l" t="t" r="r" b="b"/>
              <a:pathLst>
                <a:path w="29617" h="1885" extrusionOk="0">
                  <a:moveTo>
                    <a:pt x="143" y="1"/>
                  </a:moveTo>
                  <a:cubicBezTo>
                    <a:pt x="57" y="172"/>
                    <a:pt x="0" y="343"/>
                    <a:pt x="0" y="572"/>
                  </a:cubicBezTo>
                  <a:cubicBezTo>
                    <a:pt x="0" y="1285"/>
                    <a:pt x="571" y="1884"/>
                    <a:pt x="1313" y="1884"/>
                  </a:cubicBezTo>
                  <a:lnTo>
                    <a:pt x="28276" y="1884"/>
                  </a:lnTo>
                  <a:cubicBezTo>
                    <a:pt x="28989" y="1884"/>
                    <a:pt x="29617" y="1313"/>
                    <a:pt x="29617" y="572"/>
                  </a:cubicBezTo>
                  <a:cubicBezTo>
                    <a:pt x="29617" y="343"/>
                    <a:pt x="29560" y="172"/>
                    <a:pt x="29474" y="1"/>
                  </a:cubicBezTo>
                  <a:cubicBezTo>
                    <a:pt x="29246" y="457"/>
                    <a:pt x="28789" y="743"/>
                    <a:pt x="28276" y="743"/>
                  </a:cubicBezTo>
                  <a:lnTo>
                    <a:pt x="1313" y="743"/>
                  </a:lnTo>
                  <a:cubicBezTo>
                    <a:pt x="828" y="743"/>
                    <a:pt x="343" y="429"/>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2"/>
            <p:cNvSpPr/>
            <p:nvPr/>
          </p:nvSpPr>
          <p:spPr>
            <a:xfrm>
              <a:off x="6044667" y="3030890"/>
              <a:ext cx="1910018" cy="266223"/>
            </a:xfrm>
            <a:custGeom>
              <a:avLst/>
              <a:gdLst/>
              <a:ahLst/>
              <a:cxnLst/>
              <a:rect l="l" t="t" r="r" b="b"/>
              <a:pathLst>
                <a:path w="69191" h="9644" extrusionOk="0">
                  <a:moveTo>
                    <a:pt x="0" y="0"/>
                  </a:moveTo>
                  <a:lnTo>
                    <a:pt x="0" y="9644"/>
                  </a:lnTo>
                  <a:lnTo>
                    <a:pt x="63855" y="9644"/>
                  </a:lnTo>
                  <a:cubicBezTo>
                    <a:pt x="66794" y="9644"/>
                    <a:pt x="69191" y="7475"/>
                    <a:pt x="69191" y="4822"/>
                  </a:cubicBezTo>
                  <a:cubicBezTo>
                    <a:pt x="69191" y="2197"/>
                    <a:pt x="66794" y="0"/>
                    <a:pt x="63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2"/>
            <p:cNvSpPr/>
            <p:nvPr/>
          </p:nvSpPr>
          <p:spPr>
            <a:xfrm>
              <a:off x="6044667" y="3060814"/>
              <a:ext cx="910523" cy="204801"/>
            </a:xfrm>
            <a:custGeom>
              <a:avLst/>
              <a:gdLst/>
              <a:ahLst/>
              <a:cxnLst/>
              <a:rect l="l" t="t" r="r" b="b"/>
              <a:pathLst>
                <a:path w="32984" h="7419" extrusionOk="0">
                  <a:moveTo>
                    <a:pt x="0" y="0"/>
                  </a:moveTo>
                  <a:lnTo>
                    <a:pt x="0" y="7419"/>
                  </a:lnTo>
                  <a:lnTo>
                    <a:pt x="28846" y="7419"/>
                  </a:lnTo>
                  <a:cubicBezTo>
                    <a:pt x="31129" y="7419"/>
                    <a:pt x="32984" y="5735"/>
                    <a:pt x="32984" y="3709"/>
                  </a:cubicBezTo>
                  <a:cubicBezTo>
                    <a:pt x="32984" y="1684"/>
                    <a:pt x="31129" y="0"/>
                    <a:pt x="28846" y="0"/>
                  </a:cubicBezTo>
                  <a:close/>
                </a:path>
              </a:pathLst>
            </a:custGeom>
            <a:solidFill>
              <a:srgbClr val="F2E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2"/>
            <p:cNvSpPr/>
            <p:nvPr/>
          </p:nvSpPr>
          <p:spPr>
            <a:xfrm>
              <a:off x="6045512" y="3085207"/>
              <a:ext cx="876188" cy="7900"/>
            </a:xfrm>
            <a:custGeom>
              <a:avLst/>
              <a:gdLst/>
              <a:ahLst/>
              <a:cxnLst/>
              <a:rect l="l" t="t" r="r" b="b"/>
              <a:pathLst>
                <a:path w="66567" h="287" extrusionOk="0">
                  <a:moveTo>
                    <a:pt x="0" y="1"/>
                  </a:moveTo>
                  <a:lnTo>
                    <a:pt x="0" y="286"/>
                  </a:lnTo>
                  <a:lnTo>
                    <a:pt x="66566" y="286"/>
                  </a:lnTo>
                  <a:lnTo>
                    <a:pt x="665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2"/>
            <p:cNvSpPr/>
            <p:nvPr/>
          </p:nvSpPr>
          <p:spPr>
            <a:xfrm>
              <a:off x="6045505" y="3134847"/>
              <a:ext cx="908806" cy="7895"/>
            </a:xfrm>
            <a:custGeom>
              <a:avLst/>
              <a:gdLst/>
              <a:ahLst/>
              <a:cxnLst/>
              <a:rect l="l" t="t" r="r" b="b"/>
              <a:pathLst>
                <a:path w="66567" h="286" extrusionOk="0">
                  <a:moveTo>
                    <a:pt x="0" y="0"/>
                  </a:moveTo>
                  <a:lnTo>
                    <a:pt x="0" y="286"/>
                  </a:lnTo>
                  <a:lnTo>
                    <a:pt x="66566" y="286"/>
                  </a:lnTo>
                  <a:lnTo>
                    <a:pt x="665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2"/>
            <p:cNvSpPr/>
            <p:nvPr/>
          </p:nvSpPr>
          <p:spPr>
            <a:xfrm>
              <a:off x="6045505" y="3182881"/>
              <a:ext cx="908806" cy="7923"/>
            </a:xfrm>
            <a:custGeom>
              <a:avLst/>
              <a:gdLst/>
              <a:ahLst/>
              <a:cxnLst/>
              <a:rect l="l" t="t" r="r" b="b"/>
              <a:pathLst>
                <a:path w="66567" h="287" extrusionOk="0">
                  <a:moveTo>
                    <a:pt x="0" y="1"/>
                  </a:moveTo>
                  <a:lnTo>
                    <a:pt x="0" y="286"/>
                  </a:lnTo>
                  <a:lnTo>
                    <a:pt x="66566" y="286"/>
                  </a:lnTo>
                  <a:lnTo>
                    <a:pt x="665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2"/>
            <p:cNvSpPr/>
            <p:nvPr/>
          </p:nvSpPr>
          <p:spPr>
            <a:xfrm rot="10800000" flipH="1">
              <a:off x="6045512" y="3222409"/>
              <a:ext cx="876188" cy="7900"/>
            </a:xfrm>
            <a:custGeom>
              <a:avLst/>
              <a:gdLst/>
              <a:ahLst/>
              <a:cxnLst/>
              <a:rect l="l" t="t" r="r" b="b"/>
              <a:pathLst>
                <a:path w="66567" h="287" extrusionOk="0">
                  <a:moveTo>
                    <a:pt x="0" y="1"/>
                  </a:moveTo>
                  <a:lnTo>
                    <a:pt x="0" y="286"/>
                  </a:lnTo>
                  <a:lnTo>
                    <a:pt x="66566" y="286"/>
                  </a:lnTo>
                  <a:lnTo>
                    <a:pt x="665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2"/>
            <p:cNvSpPr/>
            <p:nvPr/>
          </p:nvSpPr>
          <p:spPr>
            <a:xfrm>
              <a:off x="6038767" y="3047087"/>
              <a:ext cx="922338" cy="230005"/>
            </a:xfrm>
            <a:custGeom>
              <a:avLst/>
              <a:gdLst/>
              <a:ahLst/>
              <a:cxnLst/>
              <a:rect l="l" t="t" r="r" b="b"/>
              <a:pathLst>
                <a:path w="33412" h="8332" extrusionOk="0">
                  <a:moveTo>
                    <a:pt x="0" y="0"/>
                  </a:moveTo>
                  <a:lnTo>
                    <a:pt x="0" y="885"/>
                  </a:lnTo>
                  <a:lnTo>
                    <a:pt x="28846" y="885"/>
                  </a:lnTo>
                  <a:cubicBezTo>
                    <a:pt x="30872" y="885"/>
                    <a:pt x="32499" y="2340"/>
                    <a:pt x="32499" y="4166"/>
                  </a:cubicBezTo>
                  <a:cubicBezTo>
                    <a:pt x="32499" y="5992"/>
                    <a:pt x="30872" y="7447"/>
                    <a:pt x="28846" y="7447"/>
                  </a:cubicBezTo>
                  <a:lnTo>
                    <a:pt x="0" y="7447"/>
                  </a:lnTo>
                  <a:lnTo>
                    <a:pt x="0" y="8332"/>
                  </a:lnTo>
                  <a:lnTo>
                    <a:pt x="28846" y="8332"/>
                  </a:lnTo>
                  <a:cubicBezTo>
                    <a:pt x="31329" y="8332"/>
                    <a:pt x="33412" y="6449"/>
                    <a:pt x="33412" y="4166"/>
                  </a:cubicBezTo>
                  <a:cubicBezTo>
                    <a:pt x="33412" y="1855"/>
                    <a:pt x="31386" y="0"/>
                    <a:pt x="288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2"/>
            <p:cNvSpPr/>
            <p:nvPr/>
          </p:nvSpPr>
          <p:spPr>
            <a:xfrm>
              <a:off x="7242641" y="3101752"/>
              <a:ext cx="442674" cy="124471"/>
            </a:xfrm>
            <a:custGeom>
              <a:avLst/>
              <a:gdLst/>
              <a:ahLst/>
              <a:cxnLst/>
              <a:rect l="l" t="t" r="r" b="b"/>
              <a:pathLst>
                <a:path w="16036" h="4509" extrusionOk="0">
                  <a:moveTo>
                    <a:pt x="8018" y="1"/>
                  </a:moveTo>
                  <a:cubicBezTo>
                    <a:pt x="3596" y="1"/>
                    <a:pt x="1" y="1000"/>
                    <a:pt x="1" y="2255"/>
                  </a:cubicBezTo>
                  <a:cubicBezTo>
                    <a:pt x="1" y="3510"/>
                    <a:pt x="3596" y="4509"/>
                    <a:pt x="8018" y="4509"/>
                  </a:cubicBezTo>
                  <a:cubicBezTo>
                    <a:pt x="12441" y="4509"/>
                    <a:pt x="16036" y="3510"/>
                    <a:pt x="16036" y="2255"/>
                  </a:cubicBezTo>
                  <a:cubicBezTo>
                    <a:pt x="16036" y="1000"/>
                    <a:pt x="12469" y="1"/>
                    <a:pt x="8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2"/>
            <p:cNvSpPr/>
            <p:nvPr/>
          </p:nvSpPr>
          <p:spPr>
            <a:xfrm>
              <a:off x="6306175" y="2793802"/>
              <a:ext cx="792374" cy="189821"/>
            </a:xfrm>
            <a:custGeom>
              <a:avLst/>
              <a:gdLst/>
              <a:ahLst/>
              <a:cxnLst/>
              <a:rect l="l" t="t" r="r" b="b"/>
              <a:pathLst>
                <a:path w="28704" h="5679" extrusionOk="0">
                  <a:moveTo>
                    <a:pt x="0" y="1"/>
                  </a:moveTo>
                  <a:lnTo>
                    <a:pt x="0" y="5679"/>
                  </a:lnTo>
                  <a:lnTo>
                    <a:pt x="28703" y="5679"/>
                  </a:lnTo>
                  <a:lnTo>
                    <a:pt x="287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2"/>
            <p:cNvSpPr/>
            <p:nvPr/>
          </p:nvSpPr>
          <p:spPr>
            <a:xfrm>
              <a:off x="6247867" y="2951333"/>
              <a:ext cx="908950" cy="79585"/>
            </a:xfrm>
            <a:custGeom>
              <a:avLst/>
              <a:gdLst/>
              <a:ahLst/>
              <a:cxnLst/>
              <a:rect l="l" t="t" r="r" b="b"/>
              <a:pathLst>
                <a:path w="32927" h="2883" extrusionOk="0">
                  <a:moveTo>
                    <a:pt x="1228" y="0"/>
                  </a:moveTo>
                  <a:cubicBezTo>
                    <a:pt x="543" y="0"/>
                    <a:pt x="1" y="542"/>
                    <a:pt x="1" y="1227"/>
                  </a:cubicBezTo>
                  <a:lnTo>
                    <a:pt x="1" y="1684"/>
                  </a:lnTo>
                  <a:cubicBezTo>
                    <a:pt x="1" y="2368"/>
                    <a:pt x="543" y="2882"/>
                    <a:pt x="1228" y="2882"/>
                  </a:cubicBezTo>
                  <a:lnTo>
                    <a:pt x="31729" y="2882"/>
                  </a:lnTo>
                  <a:cubicBezTo>
                    <a:pt x="32385" y="2882"/>
                    <a:pt x="32927" y="2368"/>
                    <a:pt x="32927" y="1684"/>
                  </a:cubicBezTo>
                  <a:lnTo>
                    <a:pt x="32927" y="1227"/>
                  </a:lnTo>
                  <a:cubicBezTo>
                    <a:pt x="32927" y="542"/>
                    <a:pt x="32385" y="0"/>
                    <a:pt x="317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2"/>
            <p:cNvSpPr/>
            <p:nvPr/>
          </p:nvSpPr>
          <p:spPr>
            <a:xfrm>
              <a:off x="6247867" y="2743384"/>
              <a:ext cx="908950" cy="80386"/>
            </a:xfrm>
            <a:custGeom>
              <a:avLst/>
              <a:gdLst/>
              <a:ahLst/>
              <a:cxnLst/>
              <a:rect l="l" t="t" r="r" b="b"/>
              <a:pathLst>
                <a:path w="32927" h="2912" extrusionOk="0">
                  <a:moveTo>
                    <a:pt x="1228" y="1"/>
                  </a:moveTo>
                  <a:cubicBezTo>
                    <a:pt x="543" y="1"/>
                    <a:pt x="1" y="543"/>
                    <a:pt x="1" y="1228"/>
                  </a:cubicBezTo>
                  <a:lnTo>
                    <a:pt x="1" y="1684"/>
                  </a:lnTo>
                  <a:cubicBezTo>
                    <a:pt x="1" y="2369"/>
                    <a:pt x="543" y="2911"/>
                    <a:pt x="1228" y="2911"/>
                  </a:cubicBezTo>
                  <a:lnTo>
                    <a:pt x="31729" y="2911"/>
                  </a:lnTo>
                  <a:cubicBezTo>
                    <a:pt x="32385" y="2911"/>
                    <a:pt x="32927" y="2340"/>
                    <a:pt x="32927" y="1684"/>
                  </a:cubicBezTo>
                  <a:lnTo>
                    <a:pt x="32927" y="1228"/>
                  </a:lnTo>
                  <a:cubicBezTo>
                    <a:pt x="32927" y="543"/>
                    <a:pt x="32385" y="1"/>
                    <a:pt x="317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2"/>
            <p:cNvSpPr/>
            <p:nvPr/>
          </p:nvSpPr>
          <p:spPr>
            <a:xfrm>
              <a:off x="6831520" y="2257923"/>
              <a:ext cx="854596" cy="769959"/>
            </a:xfrm>
            <a:custGeom>
              <a:avLst/>
              <a:gdLst/>
              <a:ahLst/>
              <a:cxnLst/>
              <a:rect l="l" t="t" r="r" b="b"/>
              <a:pathLst>
                <a:path w="30958" h="27892" extrusionOk="0">
                  <a:moveTo>
                    <a:pt x="3759" y="0"/>
                  </a:moveTo>
                  <a:cubicBezTo>
                    <a:pt x="2877" y="0"/>
                    <a:pt x="2001" y="335"/>
                    <a:pt x="1341" y="1010"/>
                  </a:cubicBezTo>
                  <a:cubicBezTo>
                    <a:pt x="0" y="2379"/>
                    <a:pt x="0" y="4548"/>
                    <a:pt x="1370" y="5860"/>
                  </a:cubicBezTo>
                  <a:cubicBezTo>
                    <a:pt x="2053" y="6516"/>
                    <a:pt x="2947" y="6832"/>
                    <a:pt x="3823" y="6832"/>
                  </a:cubicBezTo>
                  <a:cubicBezTo>
                    <a:pt x="3862" y="6832"/>
                    <a:pt x="3900" y="6831"/>
                    <a:pt x="3938" y="6830"/>
                  </a:cubicBezTo>
                  <a:cubicBezTo>
                    <a:pt x="4080" y="7115"/>
                    <a:pt x="4251" y="7372"/>
                    <a:pt x="4480" y="7601"/>
                  </a:cubicBezTo>
                  <a:cubicBezTo>
                    <a:pt x="4976" y="8078"/>
                    <a:pt x="5626" y="8325"/>
                    <a:pt x="6267" y="8325"/>
                  </a:cubicBezTo>
                  <a:cubicBezTo>
                    <a:pt x="6584" y="8325"/>
                    <a:pt x="6898" y="8265"/>
                    <a:pt x="7190" y="8143"/>
                  </a:cubicBezTo>
                  <a:cubicBezTo>
                    <a:pt x="10043" y="11367"/>
                    <a:pt x="15436" y="17444"/>
                    <a:pt x="19944" y="22666"/>
                  </a:cubicBezTo>
                  <a:cubicBezTo>
                    <a:pt x="23715" y="26980"/>
                    <a:pt x="25917" y="27892"/>
                    <a:pt x="27106" y="27892"/>
                  </a:cubicBezTo>
                  <a:cubicBezTo>
                    <a:pt x="27977" y="27892"/>
                    <a:pt x="28304" y="27402"/>
                    <a:pt x="28304" y="27402"/>
                  </a:cubicBezTo>
                  <a:cubicBezTo>
                    <a:pt x="28304" y="27402"/>
                    <a:pt x="30957" y="25576"/>
                    <a:pt x="23368" y="19242"/>
                  </a:cubicBezTo>
                  <a:cubicBezTo>
                    <a:pt x="18061" y="14819"/>
                    <a:pt x="11898" y="9541"/>
                    <a:pt x="8617" y="6745"/>
                  </a:cubicBezTo>
                  <a:cubicBezTo>
                    <a:pt x="8959" y="5832"/>
                    <a:pt x="8759" y="4804"/>
                    <a:pt x="8018" y="4034"/>
                  </a:cubicBezTo>
                  <a:cubicBezTo>
                    <a:pt x="7761" y="3834"/>
                    <a:pt x="7504" y="3635"/>
                    <a:pt x="7219" y="3520"/>
                  </a:cubicBezTo>
                  <a:cubicBezTo>
                    <a:pt x="7247" y="2579"/>
                    <a:pt x="6905" y="1666"/>
                    <a:pt x="6192" y="981"/>
                  </a:cubicBezTo>
                  <a:cubicBezTo>
                    <a:pt x="5510" y="328"/>
                    <a:pt x="4632" y="0"/>
                    <a:pt x="3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2"/>
            <p:cNvSpPr/>
            <p:nvPr/>
          </p:nvSpPr>
          <p:spPr>
            <a:xfrm>
              <a:off x="6472351" y="1856712"/>
              <a:ext cx="849875" cy="842505"/>
            </a:xfrm>
            <a:custGeom>
              <a:avLst/>
              <a:gdLst/>
              <a:ahLst/>
              <a:cxnLst/>
              <a:rect l="l" t="t" r="r" b="b"/>
              <a:pathLst>
                <a:path w="30787" h="30520" extrusionOk="0">
                  <a:moveTo>
                    <a:pt x="20048" y="1"/>
                  </a:moveTo>
                  <a:cubicBezTo>
                    <a:pt x="19492" y="1"/>
                    <a:pt x="18939" y="214"/>
                    <a:pt x="18518" y="650"/>
                  </a:cubicBezTo>
                  <a:lnTo>
                    <a:pt x="828" y="18682"/>
                  </a:lnTo>
                  <a:cubicBezTo>
                    <a:pt x="0" y="19538"/>
                    <a:pt x="0" y="20908"/>
                    <a:pt x="856" y="21707"/>
                  </a:cubicBezTo>
                  <a:lnTo>
                    <a:pt x="9245" y="29924"/>
                  </a:lnTo>
                  <a:cubicBezTo>
                    <a:pt x="9669" y="30320"/>
                    <a:pt x="10219" y="30519"/>
                    <a:pt x="10764" y="30519"/>
                  </a:cubicBezTo>
                  <a:cubicBezTo>
                    <a:pt x="11318" y="30519"/>
                    <a:pt x="11866" y="30313"/>
                    <a:pt x="12269" y="29895"/>
                  </a:cubicBezTo>
                  <a:lnTo>
                    <a:pt x="29959" y="11834"/>
                  </a:lnTo>
                  <a:cubicBezTo>
                    <a:pt x="30787" y="10978"/>
                    <a:pt x="30787" y="9637"/>
                    <a:pt x="29931" y="8810"/>
                  </a:cubicBezTo>
                  <a:lnTo>
                    <a:pt x="21542" y="593"/>
                  </a:lnTo>
                  <a:cubicBezTo>
                    <a:pt x="21122" y="200"/>
                    <a:pt x="20584" y="1"/>
                    <a:pt x="200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2"/>
            <p:cNvSpPr/>
            <p:nvPr/>
          </p:nvSpPr>
          <p:spPr>
            <a:xfrm>
              <a:off x="6509369" y="1889589"/>
              <a:ext cx="774265" cy="774293"/>
            </a:xfrm>
            <a:custGeom>
              <a:avLst/>
              <a:gdLst/>
              <a:ahLst/>
              <a:cxnLst/>
              <a:rect l="l" t="t" r="r" b="b"/>
              <a:pathLst>
                <a:path w="28048" h="28049" extrusionOk="0">
                  <a:moveTo>
                    <a:pt x="14266" y="1"/>
                  </a:moveTo>
                  <a:lnTo>
                    <a:pt x="0" y="14552"/>
                  </a:lnTo>
                  <a:lnTo>
                    <a:pt x="13810" y="28048"/>
                  </a:lnTo>
                  <a:lnTo>
                    <a:pt x="28048" y="13497"/>
                  </a:lnTo>
                  <a:lnTo>
                    <a:pt x="142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2"/>
            <p:cNvSpPr/>
            <p:nvPr/>
          </p:nvSpPr>
          <p:spPr>
            <a:xfrm>
              <a:off x="6547961" y="2231422"/>
              <a:ext cx="401708" cy="393841"/>
            </a:xfrm>
            <a:custGeom>
              <a:avLst/>
              <a:gdLst/>
              <a:ahLst/>
              <a:cxnLst/>
              <a:rect l="l" t="t" r="r" b="b"/>
              <a:pathLst>
                <a:path w="14552" h="14267" extrusionOk="0">
                  <a:moveTo>
                    <a:pt x="771" y="1"/>
                  </a:moveTo>
                  <a:lnTo>
                    <a:pt x="0" y="771"/>
                  </a:lnTo>
                  <a:lnTo>
                    <a:pt x="13810" y="14267"/>
                  </a:lnTo>
                  <a:lnTo>
                    <a:pt x="14552" y="13497"/>
                  </a:lnTo>
                  <a:lnTo>
                    <a:pt x="771" y="1"/>
                  </a:lnTo>
                  <a:close/>
                </a:path>
              </a:pathLst>
            </a:custGeom>
            <a:solidFill>
              <a:srgbClr val="D9AE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2"/>
            <p:cNvSpPr/>
            <p:nvPr/>
          </p:nvSpPr>
          <p:spPr>
            <a:xfrm>
              <a:off x="6844908" y="1928982"/>
              <a:ext cx="400907" cy="393841"/>
            </a:xfrm>
            <a:custGeom>
              <a:avLst/>
              <a:gdLst/>
              <a:ahLst/>
              <a:cxnLst/>
              <a:rect l="l" t="t" r="r" b="b"/>
              <a:pathLst>
                <a:path w="14523" h="14267" extrusionOk="0">
                  <a:moveTo>
                    <a:pt x="742" y="1"/>
                  </a:moveTo>
                  <a:lnTo>
                    <a:pt x="0" y="771"/>
                  </a:lnTo>
                  <a:lnTo>
                    <a:pt x="13781" y="14267"/>
                  </a:lnTo>
                  <a:lnTo>
                    <a:pt x="14523" y="13525"/>
                  </a:lnTo>
                  <a:lnTo>
                    <a:pt x="7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2"/>
            <p:cNvSpPr/>
            <p:nvPr/>
          </p:nvSpPr>
          <p:spPr>
            <a:xfrm>
              <a:off x="6965404" y="1801391"/>
              <a:ext cx="412750" cy="402315"/>
            </a:xfrm>
            <a:custGeom>
              <a:avLst/>
              <a:gdLst/>
              <a:ahLst/>
              <a:cxnLst/>
              <a:rect l="l" t="t" r="r" b="b"/>
              <a:pathLst>
                <a:path w="14952" h="14574" extrusionOk="0">
                  <a:moveTo>
                    <a:pt x="1345" y="0"/>
                  </a:moveTo>
                  <a:cubicBezTo>
                    <a:pt x="1185" y="0"/>
                    <a:pt x="1028" y="57"/>
                    <a:pt x="914" y="172"/>
                  </a:cubicBezTo>
                  <a:lnTo>
                    <a:pt x="257" y="856"/>
                  </a:lnTo>
                  <a:cubicBezTo>
                    <a:pt x="1" y="1113"/>
                    <a:pt x="1" y="1513"/>
                    <a:pt x="257" y="1741"/>
                  </a:cubicBezTo>
                  <a:lnTo>
                    <a:pt x="13182" y="14381"/>
                  </a:lnTo>
                  <a:cubicBezTo>
                    <a:pt x="13311" y="14509"/>
                    <a:pt x="13468" y="14573"/>
                    <a:pt x="13625" y="14573"/>
                  </a:cubicBezTo>
                  <a:cubicBezTo>
                    <a:pt x="13782" y="14573"/>
                    <a:pt x="13939" y="14509"/>
                    <a:pt x="14067" y="14381"/>
                  </a:cubicBezTo>
                  <a:lnTo>
                    <a:pt x="14695" y="13696"/>
                  </a:lnTo>
                  <a:cubicBezTo>
                    <a:pt x="14951" y="13439"/>
                    <a:pt x="14951" y="13040"/>
                    <a:pt x="14695" y="12811"/>
                  </a:cubicBezTo>
                  <a:lnTo>
                    <a:pt x="1798" y="172"/>
                  </a:lnTo>
                  <a:cubicBezTo>
                    <a:pt x="1670" y="57"/>
                    <a:pt x="1506" y="0"/>
                    <a:pt x="13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2"/>
            <p:cNvSpPr/>
            <p:nvPr/>
          </p:nvSpPr>
          <p:spPr>
            <a:xfrm>
              <a:off x="6424291" y="2347418"/>
              <a:ext cx="412750" cy="402315"/>
            </a:xfrm>
            <a:custGeom>
              <a:avLst/>
              <a:gdLst/>
              <a:ahLst/>
              <a:cxnLst/>
              <a:rect l="l" t="t" r="r" b="b"/>
              <a:pathLst>
                <a:path w="14952" h="14574" extrusionOk="0">
                  <a:moveTo>
                    <a:pt x="1342" y="0"/>
                  </a:moveTo>
                  <a:cubicBezTo>
                    <a:pt x="1178" y="0"/>
                    <a:pt x="1014" y="64"/>
                    <a:pt x="885" y="193"/>
                  </a:cubicBezTo>
                  <a:lnTo>
                    <a:pt x="258" y="878"/>
                  </a:lnTo>
                  <a:cubicBezTo>
                    <a:pt x="1" y="1134"/>
                    <a:pt x="1" y="1505"/>
                    <a:pt x="258" y="1762"/>
                  </a:cubicBezTo>
                  <a:lnTo>
                    <a:pt x="13154" y="14402"/>
                  </a:lnTo>
                  <a:cubicBezTo>
                    <a:pt x="13283" y="14516"/>
                    <a:pt x="13447" y="14573"/>
                    <a:pt x="13611" y="14573"/>
                  </a:cubicBezTo>
                  <a:cubicBezTo>
                    <a:pt x="13775" y="14573"/>
                    <a:pt x="13939" y="14516"/>
                    <a:pt x="14067" y="14402"/>
                  </a:cubicBezTo>
                  <a:lnTo>
                    <a:pt x="14695" y="13717"/>
                  </a:lnTo>
                  <a:cubicBezTo>
                    <a:pt x="14952" y="13460"/>
                    <a:pt x="14952" y="13061"/>
                    <a:pt x="14695" y="12833"/>
                  </a:cubicBezTo>
                  <a:lnTo>
                    <a:pt x="1798" y="193"/>
                  </a:lnTo>
                  <a:cubicBezTo>
                    <a:pt x="1670" y="64"/>
                    <a:pt x="1506" y="0"/>
                    <a:pt x="13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2"/>
            <p:cNvSpPr/>
            <p:nvPr/>
          </p:nvSpPr>
          <p:spPr>
            <a:xfrm>
              <a:off x="4824636" y="3696419"/>
              <a:ext cx="3572722" cy="68543"/>
            </a:xfrm>
            <a:custGeom>
              <a:avLst/>
              <a:gdLst/>
              <a:ahLst/>
              <a:cxnLst/>
              <a:rect l="l" t="t" r="r" b="b"/>
              <a:pathLst>
                <a:path w="129423" h="2483" extrusionOk="0">
                  <a:moveTo>
                    <a:pt x="1027" y="1"/>
                  </a:moveTo>
                  <a:cubicBezTo>
                    <a:pt x="457" y="1"/>
                    <a:pt x="0" y="486"/>
                    <a:pt x="0" y="1056"/>
                  </a:cubicBezTo>
                  <a:lnTo>
                    <a:pt x="0" y="1427"/>
                  </a:lnTo>
                  <a:cubicBezTo>
                    <a:pt x="0" y="1998"/>
                    <a:pt x="457" y="2483"/>
                    <a:pt x="1027" y="2483"/>
                  </a:cubicBezTo>
                  <a:lnTo>
                    <a:pt x="128366" y="2483"/>
                  </a:lnTo>
                  <a:cubicBezTo>
                    <a:pt x="128937" y="2483"/>
                    <a:pt x="129422" y="1998"/>
                    <a:pt x="129394" y="1427"/>
                  </a:cubicBezTo>
                  <a:lnTo>
                    <a:pt x="129394" y="1056"/>
                  </a:lnTo>
                  <a:cubicBezTo>
                    <a:pt x="129394" y="486"/>
                    <a:pt x="128937" y="1"/>
                    <a:pt x="128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2"/>
            <p:cNvSpPr/>
            <p:nvPr/>
          </p:nvSpPr>
          <p:spPr>
            <a:xfrm>
              <a:off x="8287849" y="2108552"/>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2"/>
            <p:cNvSpPr/>
            <p:nvPr/>
          </p:nvSpPr>
          <p:spPr>
            <a:xfrm>
              <a:off x="7712091" y="1246117"/>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2"/>
            <p:cNvSpPr/>
            <p:nvPr/>
          </p:nvSpPr>
          <p:spPr>
            <a:xfrm>
              <a:off x="8164179" y="1335888"/>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2"/>
            <p:cNvSpPr/>
            <p:nvPr/>
          </p:nvSpPr>
          <p:spPr>
            <a:xfrm>
              <a:off x="7960178" y="2397632"/>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2"/>
            <p:cNvSpPr/>
            <p:nvPr/>
          </p:nvSpPr>
          <p:spPr>
            <a:xfrm>
              <a:off x="8342176" y="2729223"/>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2"/>
            <p:cNvSpPr/>
            <p:nvPr/>
          </p:nvSpPr>
          <p:spPr>
            <a:xfrm>
              <a:off x="8183088" y="3112794"/>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2"/>
            <p:cNvSpPr/>
            <p:nvPr/>
          </p:nvSpPr>
          <p:spPr>
            <a:xfrm>
              <a:off x="6340013" y="1623394"/>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2"/>
            <p:cNvSpPr/>
            <p:nvPr/>
          </p:nvSpPr>
          <p:spPr>
            <a:xfrm>
              <a:off x="6805516" y="1489482"/>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2"/>
            <p:cNvSpPr/>
            <p:nvPr/>
          </p:nvSpPr>
          <p:spPr>
            <a:xfrm>
              <a:off x="6266776" y="2068387"/>
              <a:ext cx="90600" cy="107163"/>
            </a:xfrm>
            <a:custGeom>
              <a:avLst/>
              <a:gdLst/>
              <a:ahLst/>
              <a:cxnLst/>
              <a:rect l="l" t="t" r="r" b="b"/>
              <a:pathLst>
                <a:path w="3282" h="3882" extrusionOk="0">
                  <a:moveTo>
                    <a:pt x="1655" y="1"/>
                  </a:moveTo>
                  <a:lnTo>
                    <a:pt x="1028" y="1285"/>
                  </a:lnTo>
                  <a:lnTo>
                    <a:pt x="0" y="1912"/>
                  </a:lnTo>
                  <a:lnTo>
                    <a:pt x="1028" y="2569"/>
                  </a:lnTo>
                  <a:lnTo>
                    <a:pt x="1655" y="3881"/>
                  </a:lnTo>
                  <a:lnTo>
                    <a:pt x="2226" y="2569"/>
                  </a:lnTo>
                  <a:lnTo>
                    <a:pt x="3282" y="1912"/>
                  </a:lnTo>
                  <a:lnTo>
                    <a:pt x="2226" y="1285"/>
                  </a:lnTo>
                  <a:lnTo>
                    <a:pt x="16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2"/>
            <p:cNvSpPr/>
            <p:nvPr/>
          </p:nvSpPr>
          <p:spPr>
            <a:xfrm>
              <a:off x="4827783" y="2966295"/>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2"/>
            <p:cNvSpPr/>
            <p:nvPr/>
          </p:nvSpPr>
          <p:spPr>
            <a:xfrm>
              <a:off x="4739557" y="3341198"/>
              <a:ext cx="90600" cy="107163"/>
            </a:xfrm>
            <a:custGeom>
              <a:avLst/>
              <a:gdLst/>
              <a:ahLst/>
              <a:cxnLst/>
              <a:rect l="l" t="t" r="r" b="b"/>
              <a:pathLst>
                <a:path w="3282" h="3882" extrusionOk="0">
                  <a:moveTo>
                    <a:pt x="1655" y="1"/>
                  </a:moveTo>
                  <a:lnTo>
                    <a:pt x="1085" y="1285"/>
                  </a:lnTo>
                  <a:lnTo>
                    <a:pt x="1" y="1941"/>
                  </a:lnTo>
                  <a:lnTo>
                    <a:pt x="1085" y="2597"/>
                  </a:lnTo>
                  <a:lnTo>
                    <a:pt x="1655" y="3881"/>
                  </a:lnTo>
                  <a:lnTo>
                    <a:pt x="2226" y="2597"/>
                  </a:lnTo>
                  <a:lnTo>
                    <a:pt x="3282" y="1941"/>
                  </a:lnTo>
                  <a:lnTo>
                    <a:pt x="2226" y="1285"/>
                  </a:lnTo>
                  <a:lnTo>
                    <a:pt x="165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32"/>
          <p:cNvSpPr txBox="1">
            <a:spLocks noGrp="1"/>
          </p:cNvSpPr>
          <p:nvPr>
            <p:ph type="ctrTitle"/>
          </p:nvPr>
        </p:nvSpPr>
        <p:spPr>
          <a:xfrm>
            <a:off x="675025" y="1594776"/>
            <a:ext cx="4000800" cy="1619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4500" dirty="0">
                <a:latin typeface="Poppins ExtraBold"/>
                <a:ea typeface="Poppins ExtraBold"/>
                <a:cs typeface="Poppins ExtraBold"/>
                <a:sym typeface="Poppins ExtraBold"/>
              </a:rPr>
              <a:t>Collection Framework</a:t>
            </a:r>
            <a:endParaRPr sz="3400" dirty="0">
              <a:latin typeface="Poppins Medium"/>
              <a:ea typeface="Poppins Medium"/>
              <a:cs typeface="Poppins Medium"/>
              <a:sym typeface="Poppins Medium"/>
            </a:endParaRPr>
          </a:p>
        </p:txBody>
      </p:sp>
      <p:sp>
        <p:nvSpPr>
          <p:cNvPr id="275" name="Google Shape;275;p32"/>
          <p:cNvSpPr txBox="1">
            <a:spLocks noGrp="1"/>
          </p:cNvSpPr>
          <p:nvPr>
            <p:ph type="subTitle" idx="1"/>
          </p:nvPr>
        </p:nvSpPr>
        <p:spPr>
          <a:xfrm>
            <a:off x="823871" y="3450537"/>
            <a:ext cx="3599400" cy="2667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t>Java Collection – </a:t>
            </a:r>
            <a:r>
              <a:rPr lang="en-US" dirty="0" err="1"/>
              <a:t>Buổi</a:t>
            </a:r>
            <a:r>
              <a:rPr lang="en-US" dirty="0"/>
              <a:t> 10</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A0765AD-D23D-1D4C-D007-48304BD932CE}"/>
              </a:ext>
            </a:extLst>
          </p:cNvPr>
          <p:cNvSpPr>
            <a:spLocks noChangeArrowheads="1"/>
          </p:cNvSpPr>
          <p:nvPr/>
        </p:nvSpPr>
        <p:spPr bwMode="auto">
          <a:xfrm>
            <a:off x="813624" y="1182470"/>
            <a:ext cx="5990422" cy="3577903"/>
          </a:xfrm>
          <a:prstGeom prst="rect">
            <a:avLst/>
          </a:prstGeom>
          <a:solidFill>
            <a:schemeClr val="bg2"/>
          </a:solidFill>
          <a:ln>
            <a:noFill/>
          </a:ln>
          <a:effec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buClrTx/>
            </a:pPr>
            <a:endParaRPr lang="en-US" altLang="en-US" sz="750" b="1" dirty="0">
              <a:solidFill>
                <a:srgbClr val="006699"/>
              </a:solidFill>
              <a:latin typeface="Monaco"/>
            </a:endParaRPr>
          </a:p>
          <a:p>
            <a:pPr defTabSz="685800">
              <a:buClrTx/>
            </a:pPr>
            <a:r>
              <a:rPr lang="en-US" altLang="en-US" sz="1500" b="1" dirty="0">
                <a:solidFill>
                  <a:srgbClr val="006699"/>
                </a:solidFill>
                <a:latin typeface="Monaco"/>
              </a:rPr>
              <a:t>public</a:t>
            </a:r>
            <a:r>
              <a:rPr lang="en-US" altLang="en-US" sz="1500" dirty="0">
                <a:solidFill>
                  <a:srgbClr val="333333"/>
                </a:solidFill>
                <a:latin typeface="Monaco"/>
              </a:rPr>
              <a:t> </a:t>
            </a:r>
            <a:r>
              <a:rPr lang="en-US" altLang="en-US" sz="1500" b="1" dirty="0">
                <a:solidFill>
                  <a:srgbClr val="006699"/>
                </a:solidFill>
                <a:latin typeface="Monaco"/>
              </a:rPr>
              <a:t>static</a:t>
            </a:r>
            <a:r>
              <a:rPr lang="en-US" altLang="en-US" sz="1500" dirty="0">
                <a:solidFill>
                  <a:srgbClr val="333333"/>
                </a:solidFill>
                <a:latin typeface="Monaco"/>
              </a:rPr>
              <a:t> </a:t>
            </a:r>
            <a:r>
              <a:rPr lang="en-US" altLang="en-US" sz="1500" b="1" dirty="0">
                <a:solidFill>
                  <a:srgbClr val="006699"/>
                </a:solidFill>
                <a:latin typeface="Monaco"/>
              </a:rPr>
              <a:t>void</a:t>
            </a:r>
            <a:r>
              <a:rPr lang="en-US" altLang="en-US" sz="1500" dirty="0">
                <a:solidFill>
                  <a:srgbClr val="333333"/>
                </a:solidFill>
                <a:latin typeface="Monaco"/>
              </a:rPr>
              <a:t> </a:t>
            </a:r>
            <a:r>
              <a:rPr lang="en-US" altLang="en-US" sz="1500" dirty="0">
                <a:solidFill>
                  <a:srgbClr val="000000"/>
                </a:solidFill>
                <a:latin typeface="Monaco"/>
              </a:rPr>
              <a:t>main(String[] </a:t>
            </a:r>
            <a:r>
              <a:rPr lang="en-US" altLang="en-US" sz="1500" dirty="0" err="1">
                <a:solidFill>
                  <a:srgbClr val="000000"/>
                </a:solidFill>
                <a:latin typeface="Monaco"/>
              </a:rPr>
              <a:t>args</a:t>
            </a:r>
            <a:r>
              <a:rPr lang="en-US" altLang="en-US" sz="1500" dirty="0">
                <a:solidFill>
                  <a:srgbClr val="000000"/>
                </a:solidFill>
                <a:latin typeface="Monaco"/>
              </a:rPr>
              <a:t>) {</a:t>
            </a:r>
            <a:endParaRPr lang="en-US" altLang="en-US" sz="1500" dirty="0"/>
          </a:p>
          <a:p>
            <a:pPr defTabSz="685800">
              <a:buClrTx/>
            </a:pPr>
            <a:r>
              <a:rPr lang="en-US" altLang="en-US" sz="1500" dirty="0">
                <a:solidFill>
                  <a:srgbClr val="C7254E"/>
                </a:solidFill>
                <a:latin typeface="Monaco"/>
              </a:rPr>
              <a:t>        </a:t>
            </a:r>
            <a:r>
              <a:rPr lang="en-US" altLang="en-US" sz="1500" dirty="0">
                <a:solidFill>
                  <a:srgbClr val="000000"/>
                </a:solidFill>
                <a:latin typeface="Monaco"/>
              </a:rPr>
              <a:t>Set&lt;String&gt; </a:t>
            </a:r>
            <a:r>
              <a:rPr lang="en-US" altLang="en-US" sz="1500" dirty="0" err="1">
                <a:solidFill>
                  <a:srgbClr val="000000"/>
                </a:solidFill>
                <a:latin typeface="Monaco"/>
              </a:rPr>
              <a:t>setA</a:t>
            </a:r>
            <a:r>
              <a:rPr lang="en-US" altLang="en-US" sz="1500" dirty="0">
                <a:solidFill>
                  <a:srgbClr val="000000"/>
                </a:solidFill>
                <a:latin typeface="Monaco"/>
              </a:rPr>
              <a:t> = </a:t>
            </a:r>
            <a:r>
              <a:rPr lang="en-US" altLang="en-US" sz="1500" b="1" dirty="0">
                <a:solidFill>
                  <a:srgbClr val="006699"/>
                </a:solidFill>
                <a:latin typeface="Monaco"/>
              </a:rPr>
              <a:t>new</a:t>
            </a:r>
            <a:r>
              <a:rPr lang="en-US" altLang="en-US" sz="1500" dirty="0">
                <a:solidFill>
                  <a:srgbClr val="333333"/>
                </a:solidFill>
                <a:latin typeface="Monaco"/>
              </a:rPr>
              <a:t> </a:t>
            </a:r>
            <a:r>
              <a:rPr lang="en-US" altLang="en-US" sz="1500" dirty="0">
                <a:solidFill>
                  <a:srgbClr val="000000"/>
                </a:solidFill>
                <a:latin typeface="Monaco"/>
              </a:rPr>
              <a:t>HashSet&lt;String&gt;();</a:t>
            </a:r>
            <a:endParaRPr lang="en-US" altLang="en-US" sz="1500" dirty="0"/>
          </a:p>
          <a:p>
            <a:pPr defTabSz="685800">
              <a:buClrTx/>
            </a:pPr>
            <a:r>
              <a:rPr lang="en-US" altLang="en-US" sz="1500" dirty="0">
                <a:solidFill>
                  <a:srgbClr val="C7254E"/>
                </a:solidFill>
                <a:latin typeface="Monaco"/>
              </a:rPr>
              <a:t>        </a:t>
            </a:r>
            <a:r>
              <a:rPr lang="en-US" altLang="en-US" sz="1500" dirty="0">
                <a:solidFill>
                  <a:srgbClr val="000000"/>
                </a:solidFill>
                <a:latin typeface="Monaco"/>
              </a:rPr>
              <a:t>Set&lt;String&gt; </a:t>
            </a:r>
            <a:r>
              <a:rPr lang="en-US" altLang="en-US" sz="1500" dirty="0" err="1">
                <a:solidFill>
                  <a:srgbClr val="000000"/>
                </a:solidFill>
                <a:latin typeface="Monaco"/>
              </a:rPr>
              <a:t>setB</a:t>
            </a:r>
            <a:r>
              <a:rPr lang="en-US" altLang="en-US" sz="1500" dirty="0">
                <a:solidFill>
                  <a:srgbClr val="000000"/>
                </a:solidFill>
                <a:latin typeface="Monaco"/>
              </a:rPr>
              <a:t> = </a:t>
            </a:r>
            <a:r>
              <a:rPr lang="en-US" altLang="en-US" sz="1500" b="1" dirty="0">
                <a:solidFill>
                  <a:srgbClr val="006699"/>
                </a:solidFill>
                <a:latin typeface="Monaco"/>
              </a:rPr>
              <a:t>new</a:t>
            </a:r>
            <a:r>
              <a:rPr lang="en-US" altLang="en-US" sz="1500" dirty="0">
                <a:solidFill>
                  <a:srgbClr val="333333"/>
                </a:solidFill>
                <a:latin typeface="Monaco"/>
              </a:rPr>
              <a:t> </a:t>
            </a:r>
            <a:r>
              <a:rPr lang="en-US" altLang="en-US" sz="1500" dirty="0">
                <a:solidFill>
                  <a:srgbClr val="000000"/>
                </a:solidFill>
                <a:latin typeface="Monaco"/>
              </a:rPr>
              <a:t>HashSet&lt;String&gt;();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setB.add</a:t>
            </a:r>
            <a:r>
              <a:rPr lang="en-US" altLang="en-US" sz="1500" dirty="0">
                <a:solidFill>
                  <a:srgbClr val="000000"/>
                </a:solidFill>
                <a:latin typeface="Monaco"/>
              </a:rPr>
              <a:t>(</a:t>
            </a:r>
            <a:r>
              <a:rPr lang="en-US" altLang="en-US" sz="1500" dirty="0">
                <a:solidFill>
                  <a:srgbClr val="0000FF"/>
                </a:solidFill>
                <a:latin typeface="Monaco"/>
              </a:rPr>
              <a:t>"Java"</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setB.add</a:t>
            </a:r>
            <a:r>
              <a:rPr lang="en-US" altLang="en-US" sz="1500" dirty="0">
                <a:solidFill>
                  <a:srgbClr val="000000"/>
                </a:solidFill>
                <a:latin typeface="Monaco"/>
              </a:rPr>
              <a:t>(</a:t>
            </a:r>
            <a:r>
              <a:rPr lang="en-US" altLang="en-US" sz="1500" dirty="0">
                <a:solidFill>
                  <a:srgbClr val="0000FF"/>
                </a:solidFill>
                <a:latin typeface="Monaco"/>
              </a:rPr>
              <a:t>"Python"</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setB.add</a:t>
            </a:r>
            <a:r>
              <a:rPr lang="en-US" altLang="en-US" sz="1500" dirty="0">
                <a:solidFill>
                  <a:srgbClr val="000000"/>
                </a:solidFill>
                <a:latin typeface="Monaco"/>
              </a:rPr>
              <a:t>(</a:t>
            </a:r>
            <a:r>
              <a:rPr lang="en-US" altLang="en-US" sz="1500" dirty="0">
                <a:solidFill>
                  <a:srgbClr val="0000FF"/>
                </a:solidFill>
                <a:latin typeface="Monaco"/>
              </a:rPr>
              <a:t>"Java"</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setB.add</a:t>
            </a:r>
            <a:r>
              <a:rPr lang="en-US" altLang="en-US" sz="1500" dirty="0">
                <a:solidFill>
                  <a:srgbClr val="000000"/>
                </a:solidFill>
                <a:latin typeface="Monaco"/>
              </a:rPr>
              <a:t>(</a:t>
            </a:r>
            <a:r>
              <a:rPr lang="en-US" altLang="en-US" sz="1500" dirty="0">
                <a:solidFill>
                  <a:srgbClr val="0000FF"/>
                </a:solidFill>
                <a:latin typeface="Monaco"/>
              </a:rPr>
              <a:t>"PHP"</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a:solidFill>
                  <a:srgbClr val="008200"/>
                </a:solidFill>
                <a:latin typeface="Monaco"/>
              </a:rPr>
              <a:t>// </a:t>
            </a:r>
            <a:r>
              <a:rPr lang="en-US" altLang="en-US" sz="1500" dirty="0" err="1">
                <a:solidFill>
                  <a:srgbClr val="008200"/>
                </a:solidFill>
                <a:latin typeface="Monaco"/>
              </a:rPr>
              <a:t>Thêm</a:t>
            </a:r>
            <a:r>
              <a:rPr lang="en-US" altLang="en-US" sz="1500" dirty="0">
                <a:solidFill>
                  <a:srgbClr val="008200"/>
                </a:solidFill>
                <a:latin typeface="Monaco"/>
              </a:rPr>
              <a:t> </a:t>
            </a:r>
            <a:r>
              <a:rPr lang="en-US" altLang="en-US" sz="1500" dirty="0" err="1">
                <a:solidFill>
                  <a:srgbClr val="008200"/>
                </a:solidFill>
                <a:latin typeface="Monaco"/>
              </a:rPr>
              <a:t>các</a:t>
            </a:r>
            <a:r>
              <a:rPr lang="en-US" altLang="en-US" sz="1500" dirty="0">
                <a:solidFill>
                  <a:srgbClr val="008200"/>
                </a:solidFill>
                <a:latin typeface="Monaco"/>
              </a:rPr>
              <a:t> </a:t>
            </a:r>
            <a:r>
              <a:rPr lang="en-US" altLang="en-US" sz="1500" dirty="0" err="1">
                <a:solidFill>
                  <a:srgbClr val="008200"/>
                </a:solidFill>
                <a:latin typeface="Monaco"/>
              </a:rPr>
              <a:t>phần</a:t>
            </a:r>
            <a:r>
              <a:rPr lang="en-US" altLang="en-US" sz="1500" dirty="0">
                <a:solidFill>
                  <a:srgbClr val="008200"/>
                </a:solidFill>
                <a:latin typeface="Monaco"/>
              </a:rPr>
              <a:t> </a:t>
            </a:r>
            <a:r>
              <a:rPr lang="en-US" altLang="en-US" sz="1500" dirty="0" err="1">
                <a:solidFill>
                  <a:srgbClr val="008200"/>
                </a:solidFill>
                <a:latin typeface="Monaco"/>
              </a:rPr>
              <a:t>tử</a:t>
            </a:r>
            <a:r>
              <a:rPr lang="en-US" altLang="en-US" sz="1500" dirty="0">
                <a:solidFill>
                  <a:srgbClr val="008200"/>
                </a:solidFill>
                <a:latin typeface="Monaco"/>
              </a:rPr>
              <a:t> </a:t>
            </a:r>
            <a:r>
              <a:rPr lang="en-US" altLang="en-US" sz="1500" dirty="0" err="1">
                <a:solidFill>
                  <a:srgbClr val="008200"/>
                </a:solidFill>
                <a:latin typeface="Monaco"/>
              </a:rPr>
              <a:t>setB</a:t>
            </a:r>
            <a:r>
              <a:rPr lang="en-US" altLang="en-US" sz="1500" dirty="0">
                <a:solidFill>
                  <a:srgbClr val="008200"/>
                </a:solidFill>
                <a:latin typeface="Monaco"/>
              </a:rPr>
              <a:t> </a:t>
            </a:r>
            <a:r>
              <a:rPr lang="en-US" altLang="en-US" sz="1500" dirty="0" err="1">
                <a:solidFill>
                  <a:srgbClr val="008200"/>
                </a:solidFill>
                <a:latin typeface="Monaco"/>
              </a:rPr>
              <a:t>khác</a:t>
            </a:r>
            <a:r>
              <a:rPr lang="en-US" altLang="en-US" sz="1500" dirty="0">
                <a:solidFill>
                  <a:srgbClr val="008200"/>
                </a:solidFill>
                <a:latin typeface="Monaco"/>
              </a:rPr>
              <a:t> </a:t>
            </a:r>
            <a:r>
              <a:rPr lang="en-US" altLang="en-US" sz="1500" dirty="0" err="1">
                <a:solidFill>
                  <a:srgbClr val="008200"/>
                </a:solidFill>
                <a:latin typeface="Monaco"/>
              </a:rPr>
              <a:t>vào</a:t>
            </a:r>
            <a:r>
              <a:rPr lang="en-US" altLang="en-US" sz="1500" dirty="0">
                <a:solidFill>
                  <a:srgbClr val="008200"/>
                </a:solidFill>
                <a:latin typeface="Monaco"/>
              </a:rPr>
              <a:t> </a:t>
            </a:r>
            <a:r>
              <a:rPr lang="en-US" altLang="en-US" sz="1500" dirty="0" err="1">
                <a:solidFill>
                  <a:srgbClr val="008200"/>
                </a:solidFill>
                <a:latin typeface="Monaco"/>
              </a:rPr>
              <a:t>setA</a:t>
            </a:r>
            <a:r>
              <a:rPr lang="en-US" altLang="en-US" sz="1500" dirty="0">
                <a:solidFill>
                  <a:srgbClr val="008200"/>
                </a:solidFill>
                <a:latin typeface="Monaco"/>
              </a:rPr>
              <a:t> </a:t>
            </a:r>
            <a:r>
              <a:rPr lang="en-US" altLang="en-US" sz="1500" dirty="0" err="1">
                <a:solidFill>
                  <a:srgbClr val="008200"/>
                </a:solidFill>
                <a:latin typeface="Monaco"/>
              </a:rPr>
              <a:t>trong</a:t>
            </a:r>
            <a:r>
              <a:rPr lang="en-US" altLang="en-US" sz="1500" dirty="0">
                <a:solidFill>
                  <a:srgbClr val="008200"/>
                </a:solidFill>
                <a:latin typeface="Monaco"/>
              </a:rPr>
              <a:t> Java</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setA.addAll</a:t>
            </a:r>
            <a:r>
              <a:rPr lang="en-US" altLang="en-US" sz="1500" dirty="0">
                <a:solidFill>
                  <a:srgbClr val="000000"/>
                </a:solidFill>
                <a:latin typeface="Monaco"/>
              </a:rPr>
              <a:t>(</a:t>
            </a:r>
            <a:r>
              <a:rPr lang="en-US" altLang="en-US" sz="1500" dirty="0" err="1">
                <a:solidFill>
                  <a:srgbClr val="000000"/>
                </a:solidFill>
                <a:latin typeface="Monaco"/>
              </a:rPr>
              <a:t>setB</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a:solidFill>
                  <a:srgbClr val="333333"/>
                </a:solidFill>
                <a:latin typeface="Monaco"/>
              </a:rPr>
              <a:t> </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System.out.println</a:t>
            </a:r>
            <a:r>
              <a:rPr lang="en-US" altLang="en-US" sz="1500" dirty="0">
                <a:solidFill>
                  <a:srgbClr val="000000"/>
                </a:solidFill>
                <a:latin typeface="Monaco"/>
              </a:rPr>
              <a:t>(</a:t>
            </a:r>
            <a:r>
              <a:rPr lang="en-US" altLang="en-US" sz="1500" dirty="0">
                <a:solidFill>
                  <a:srgbClr val="0000FF"/>
                </a:solidFill>
                <a:latin typeface="Monaco"/>
              </a:rPr>
              <a:t>"</a:t>
            </a:r>
            <a:r>
              <a:rPr lang="en-US" altLang="en-US" sz="1500" dirty="0" err="1">
                <a:solidFill>
                  <a:srgbClr val="0000FF"/>
                </a:solidFill>
                <a:latin typeface="Monaco"/>
              </a:rPr>
              <a:t>Số</a:t>
            </a:r>
            <a:r>
              <a:rPr lang="en-US" altLang="en-US" sz="1500" dirty="0">
                <a:solidFill>
                  <a:srgbClr val="0000FF"/>
                </a:solidFill>
                <a:latin typeface="Monaco"/>
              </a:rPr>
              <a:t> </a:t>
            </a:r>
            <a:r>
              <a:rPr lang="en-US" altLang="en-US" sz="1500" dirty="0" err="1">
                <a:solidFill>
                  <a:srgbClr val="0000FF"/>
                </a:solidFill>
                <a:latin typeface="Monaco"/>
              </a:rPr>
              <a:t>phần</a:t>
            </a:r>
            <a:r>
              <a:rPr lang="en-US" altLang="en-US" sz="1500" dirty="0">
                <a:solidFill>
                  <a:srgbClr val="0000FF"/>
                </a:solidFill>
                <a:latin typeface="Monaco"/>
              </a:rPr>
              <a:t> </a:t>
            </a:r>
            <a:r>
              <a:rPr lang="en-US" altLang="en-US" sz="1500" dirty="0" err="1">
                <a:solidFill>
                  <a:srgbClr val="0000FF"/>
                </a:solidFill>
                <a:latin typeface="Monaco"/>
              </a:rPr>
              <a:t>tử</a:t>
            </a:r>
            <a:r>
              <a:rPr lang="en-US" altLang="en-US" sz="1500" dirty="0">
                <a:solidFill>
                  <a:srgbClr val="0000FF"/>
                </a:solidFill>
                <a:latin typeface="Monaco"/>
              </a:rPr>
              <a:t> </a:t>
            </a:r>
            <a:r>
              <a:rPr lang="en-US" altLang="en-US" sz="1500" dirty="0" err="1">
                <a:solidFill>
                  <a:srgbClr val="0000FF"/>
                </a:solidFill>
                <a:latin typeface="Monaco"/>
              </a:rPr>
              <a:t>của</a:t>
            </a:r>
            <a:r>
              <a:rPr lang="en-US" altLang="en-US" sz="1500" dirty="0">
                <a:solidFill>
                  <a:srgbClr val="0000FF"/>
                </a:solidFill>
                <a:latin typeface="Monaco"/>
              </a:rPr>
              <a:t> </a:t>
            </a:r>
            <a:r>
              <a:rPr lang="en-US" altLang="en-US" sz="1500" dirty="0" err="1">
                <a:solidFill>
                  <a:srgbClr val="0000FF"/>
                </a:solidFill>
                <a:latin typeface="Monaco"/>
              </a:rPr>
              <a:t>setA</a:t>
            </a:r>
            <a:r>
              <a:rPr lang="en-US" altLang="en-US" sz="1500" dirty="0">
                <a:solidFill>
                  <a:srgbClr val="0000FF"/>
                </a:solidFill>
                <a:latin typeface="Monaco"/>
              </a:rPr>
              <a:t>: "</a:t>
            </a:r>
            <a:r>
              <a:rPr lang="en-US" altLang="en-US" sz="1500" dirty="0">
                <a:solidFill>
                  <a:srgbClr val="333333"/>
                </a:solidFill>
                <a:latin typeface="Monaco"/>
              </a:rPr>
              <a:t> </a:t>
            </a:r>
            <a:r>
              <a:rPr lang="en-US" altLang="en-US" sz="1500" dirty="0">
                <a:solidFill>
                  <a:srgbClr val="000000"/>
                </a:solidFill>
                <a:latin typeface="Monaco"/>
              </a:rPr>
              <a:t>+ </a:t>
            </a:r>
            <a:r>
              <a:rPr lang="en-US" altLang="en-US" sz="1500" dirty="0" err="1">
                <a:solidFill>
                  <a:srgbClr val="000000"/>
                </a:solidFill>
                <a:latin typeface="Monaco"/>
              </a:rPr>
              <a:t>setA.size</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System.out.println</a:t>
            </a:r>
            <a:r>
              <a:rPr lang="en-US" altLang="en-US" sz="1500" dirty="0">
                <a:solidFill>
                  <a:srgbClr val="000000"/>
                </a:solidFill>
                <a:latin typeface="Monaco"/>
              </a:rPr>
              <a:t>(</a:t>
            </a:r>
            <a:r>
              <a:rPr lang="en-US" altLang="en-US" sz="1500" dirty="0">
                <a:solidFill>
                  <a:srgbClr val="0000FF"/>
                </a:solidFill>
                <a:latin typeface="Monaco"/>
              </a:rPr>
              <a:t>"</a:t>
            </a:r>
            <a:r>
              <a:rPr lang="en-US" altLang="en-US" sz="1500" dirty="0" err="1">
                <a:solidFill>
                  <a:srgbClr val="0000FF"/>
                </a:solidFill>
                <a:latin typeface="Monaco"/>
              </a:rPr>
              <a:t>Các</a:t>
            </a:r>
            <a:r>
              <a:rPr lang="en-US" altLang="en-US" sz="1500" dirty="0">
                <a:solidFill>
                  <a:srgbClr val="0000FF"/>
                </a:solidFill>
                <a:latin typeface="Monaco"/>
              </a:rPr>
              <a:t> </a:t>
            </a:r>
            <a:r>
              <a:rPr lang="en-US" altLang="en-US" sz="1500" dirty="0" err="1">
                <a:solidFill>
                  <a:srgbClr val="0000FF"/>
                </a:solidFill>
                <a:latin typeface="Monaco"/>
              </a:rPr>
              <a:t>phần</a:t>
            </a:r>
            <a:r>
              <a:rPr lang="en-US" altLang="en-US" sz="1500" dirty="0">
                <a:solidFill>
                  <a:srgbClr val="0000FF"/>
                </a:solidFill>
                <a:latin typeface="Monaco"/>
              </a:rPr>
              <a:t> </a:t>
            </a:r>
            <a:r>
              <a:rPr lang="en-US" altLang="en-US" sz="1500" dirty="0" err="1">
                <a:solidFill>
                  <a:srgbClr val="0000FF"/>
                </a:solidFill>
                <a:latin typeface="Monaco"/>
              </a:rPr>
              <a:t>tử</a:t>
            </a:r>
            <a:r>
              <a:rPr lang="en-US" altLang="en-US" sz="1500" dirty="0">
                <a:solidFill>
                  <a:srgbClr val="0000FF"/>
                </a:solidFill>
                <a:latin typeface="Monaco"/>
              </a:rPr>
              <a:t> </a:t>
            </a:r>
            <a:r>
              <a:rPr lang="en-US" altLang="en-US" sz="1500" dirty="0" err="1">
                <a:solidFill>
                  <a:srgbClr val="0000FF"/>
                </a:solidFill>
                <a:latin typeface="Monaco"/>
              </a:rPr>
              <a:t>của</a:t>
            </a:r>
            <a:r>
              <a:rPr lang="en-US" altLang="en-US" sz="1500" dirty="0">
                <a:solidFill>
                  <a:srgbClr val="0000FF"/>
                </a:solidFill>
                <a:latin typeface="Monaco"/>
              </a:rPr>
              <a:t> </a:t>
            </a:r>
            <a:r>
              <a:rPr lang="en-US" altLang="en-US" sz="1500" dirty="0" err="1">
                <a:solidFill>
                  <a:srgbClr val="0000FF"/>
                </a:solidFill>
                <a:latin typeface="Monaco"/>
              </a:rPr>
              <a:t>setA</a:t>
            </a:r>
            <a:r>
              <a:rPr lang="en-US" altLang="en-US" sz="1500" dirty="0">
                <a:solidFill>
                  <a:srgbClr val="0000FF"/>
                </a:solidFill>
                <a:latin typeface="Monaco"/>
              </a:rPr>
              <a:t>: "</a:t>
            </a:r>
            <a:r>
              <a:rPr lang="en-US" altLang="en-US" sz="1500" dirty="0">
                <a:solidFill>
                  <a:srgbClr val="333333"/>
                </a:solidFill>
                <a:latin typeface="Monaco"/>
              </a:rPr>
              <a:t> </a:t>
            </a:r>
            <a:r>
              <a:rPr lang="en-US" altLang="en-US" sz="1500" dirty="0">
                <a:solidFill>
                  <a:srgbClr val="000000"/>
                </a:solidFill>
                <a:latin typeface="Monaco"/>
              </a:rPr>
              <a:t>+ </a:t>
            </a:r>
            <a:r>
              <a:rPr lang="en-US" altLang="en-US" sz="1500" dirty="0" err="1">
                <a:solidFill>
                  <a:srgbClr val="000000"/>
                </a:solidFill>
                <a:latin typeface="Monaco"/>
              </a:rPr>
              <a:t>setA</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System.out.println</a:t>
            </a:r>
            <a:r>
              <a:rPr lang="en-US" altLang="en-US" sz="1500" dirty="0">
                <a:solidFill>
                  <a:srgbClr val="000000"/>
                </a:solidFill>
                <a:latin typeface="Monaco"/>
              </a:rPr>
              <a:t>(</a:t>
            </a:r>
            <a:r>
              <a:rPr lang="en-US" altLang="en-US" sz="1500" dirty="0">
                <a:solidFill>
                  <a:srgbClr val="0000FF"/>
                </a:solidFill>
                <a:latin typeface="Monaco"/>
              </a:rPr>
              <a:t>"</a:t>
            </a:r>
            <a:r>
              <a:rPr lang="en-US" altLang="en-US" sz="1500" dirty="0" err="1">
                <a:solidFill>
                  <a:srgbClr val="0000FF"/>
                </a:solidFill>
                <a:latin typeface="Monaco"/>
              </a:rPr>
              <a:t>setA</a:t>
            </a:r>
            <a:r>
              <a:rPr lang="en-US" altLang="en-US" sz="1500" dirty="0">
                <a:solidFill>
                  <a:srgbClr val="0000FF"/>
                </a:solidFill>
                <a:latin typeface="Monaco"/>
              </a:rPr>
              <a:t> </a:t>
            </a:r>
            <a:r>
              <a:rPr lang="en-US" altLang="en-US" sz="1500" dirty="0" err="1">
                <a:solidFill>
                  <a:srgbClr val="0000FF"/>
                </a:solidFill>
                <a:latin typeface="Monaco"/>
              </a:rPr>
              <a:t>có</a:t>
            </a:r>
            <a:r>
              <a:rPr lang="en-US" altLang="en-US" sz="1500" dirty="0">
                <a:solidFill>
                  <a:srgbClr val="0000FF"/>
                </a:solidFill>
                <a:latin typeface="Monaco"/>
              </a:rPr>
              <a:t> </a:t>
            </a:r>
            <a:r>
              <a:rPr lang="en-US" altLang="en-US" sz="1500" dirty="0" err="1">
                <a:solidFill>
                  <a:srgbClr val="0000FF"/>
                </a:solidFill>
                <a:latin typeface="Monaco"/>
              </a:rPr>
              <a:t>chứa</a:t>
            </a:r>
            <a:r>
              <a:rPr lang="en-US" altLang="en-US" sz="1500" dirty="0">
                <a:solidFill>
                  <a:srgbClr val="0000FF"/>
                </a:solidFill>
                <a:latin typeface="Monaco"/>
              </a:rPr>
              <a:t> Java </a:t>
            </a:r>
            <a:r>
              <a:rPr lang="en-US" altLang="en-US" sz="1500" dirty="0" err="1">
                <a:solidFill>
                  <a:srgbClr val="0000FF"/>
                </a:solidFill>
                <a:latin typeface="Monaco"/>
              </a:rPr>
              <a:t>không</a:t>
            </a:r>
            <a:r>
              <a:rPr lang="en-US" altLang="en-US" sz="1500" dirty="0">
                <a:solidFill>
                  <a:srgbClr val="0000FF"/>
                </a:solidFill>
                <a:latin typeface="Monaco"/>
              </a:rPr>
              <a:t>? "</a:t>
            </a:r>
            <a:r>
              <a:rPr lang="en-US" altLang="en-US" sz="1500" dirty="0">
                <a:solidFill>
                  <a:srgbClr val="333333"/>
                </a:solidFill>
                <a:latin typeface="Monaco"/>
              </a:rPr>
              <a:t> </a:t>
            </a:r>
            <a:r>
              <a:rPr lang="en-US" altLang="en-US" sz="1500" dirty="0">
                <a:solidFill>
                  <a:srgbClr val="000000"/>
                </a:solidFill>
                <a:latin typeface="Monaco"/>
              </a:rPr>
              <a:t>+ </a:t>
            </a:r>
            <a:r>
              <a:rPr lang="en-US" altLang="en-US" sz="1500" dirty="0" err="1">
                <a:solidFill>
                  <a:srgbClr val="000000"/>
                </a:solidFill>
                <a:latin typeface="Monaco"/>
              </a:rPr>
              <a:t>setA.contains</a:t>
            </a:r>
            <a:r>
              <a:rPr lang="en-US" altLang="en-US" sz="1500" dirty="0">
                <a:solidFill>
                  <a:srgbClr val="000000"/>
                </a:solidFill>
                <a:latin typeface="Monaco"/>
              </a:rPr>
              <a:t>(</a:t>
            </a:r>
            <a:r>
              <a:rPr lang="en-US" altLang="en-US" sz="1500" dirty="0">
                <a:solidFill>
                  <a:srgbClr val="0000FF"/>
                </a:solidFill>
                <a:latin typeface="Monaco"/>
              </a:rPr>
              <a:t>"Java"</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System.out.println</a:t>
            </a:r>
            <a:r>
              <a:rPr lang="en-US" altLang="en-US" sz="1500" dirty="0">
                <a:solidFill>
                  <a:srgbClr val="000000"/>
                </a:solidFill>
                <a:latin typeface="Monaco"/>
              </a:rPr>
              <a:t>(</a:t>
            </a:r>
            <a:r>
              <a:rPr lang="en-US" altLang="en-US" sz="1500" dirty="0">
                <a:solidFill>
                  <a:srgbClr val="0000FF"/>
                </a:solidFill>
                <a:latin typeface="Monaco"/>
              </a:rPr>
              <a:t>"</a:t>
            </a:r>
            <a:r>
              <a:rPr lang="en-US" altLang="en-US" sz="1500" dirty="0" err="1">
                <a:solidFill>
                  <a:srgbClr val="0000FF"/>
                </a:solidFill>
                <a:latin typeface="Monaco"/>
              </a:rPr>
              <a:t>setA</a:t>
            </a:r>
            <a:r>
              <a:rPr lang="en-US" altLang="en-US" sz="1500" dirty="0">
                <a:solidFill>
                  <a:srgbClr val="0000FF"/>
                </a:solidFill>
                <a:latin typeface="Monaco"/>
              </a:rPr>
              <a:t> </a:t>
            </a:r>
            <a:r>
              <a:rPr lang="en-US" altLang="en-US" sz="1500" dirty="0" err="1">
                <a:solidFill>
                  <a:srgbClr val="0000FF"/>
                </a:solidFill>
                <a:latin typeface="Monaco"/>
              </a:rPr>
              <a:t>có</a:t>
            </a:r>
            <a:r>
              <a:rPr lang="en-US" altLang="en-US" sz="1500" dirty="0">
                <a:solidFill>
                  <a:srgbClr val="0000FF"/>
                </a:solidFill>
                <a:latin typeface="Monaco"/>
              </a:rPr>
              <a:t> </a:t>
            </a:r>
            <a:r>
              <a:rPr lang="en-US" altLang="en-US" sz="1500" dirty="0" err="1">
                <a:solidFill>
                  <a:srgbClr val="0000FF"/>
                </a:solidFill>
                <a:latin typeface="Monaco"/>
              </a:rPr>
              <a:t>chứa</a:t>
            </a:r>
            <a:r>
              <a:rPr lang="en-US" altLang="en-US" sz="1500" dirty="0">
                <a:solidFill>
                  <a:srgbClr val="0000FF"/>
                </a:solidFill>
                <a:latin typeface="Monaco"/>
              </a:rPr>
              <a:t> C++ </a:t>
            </a:r>
            <a:r>
              <a:rPr lang="en-US" altLang="en-US" sz="1500" dirty="0" err="1">
                <a:solidFill>
                  <a:srgbClr val="0000FF"/>
                </a:solidFill>
                <a:latin typeface="Monaco"/>
              </a:rPr>
              <a:t>không</a:t>
            </a:r>
            <a:r>
              <a:rPr lang="en-US" altLang="en-US" sz="1500" dirty="0">
                <a:solidFill>
                  <a:srgbClr val="0000FF"/>
                </a:solidFill>
                <a:latin typeface="Monaco"/>
              </a:rPr>
              <a:t>? "</a:t>
            </a:r>
            <a:r>
              <a:rPr lang="en-US" altLang="en-US" sz="1500" dirty="0">
                <a:solidFill>
                  <a:srgbClr val="333333"/>
                </a:solidFill>
                <a:latin typeface="Monaco"/>
              </a:rPr>
              <a:t> </a:t>
            </a:r>
            <a:r>
              <a:rPr lang="en-US" altLang="en-US" sz="1500" dirty="0">
                <a:solidFill>
                  <a:srgbClr val="000000"/>
                </a:solidFill>
                <a:latin typeface="Monaco"/>
              </a:rPr>
              <a:t>+ </a:t>
            </a:r>
            <a:r>
              <a:rPr lang="en-US" altLang="en-US" sz="1500" dirty="0" err="1">
                <a:solidFill>
                  <a:srgbClr val="000000"/>
                </a:solidFill>
                <a:latin typeface="Monaco"/>
              </a:rPr>
              <a:t>setA.contains</a:t>
            </a:r>
            <a:r>
              <a:rPr lang="en-US" altLang="en-US" sz="1500" dirty="0">
                <a:solidFill>
                  <a:srgbClr val="000000"/>
                </a:solidFill>
                <a:latin typeface="Monaco"/>
              </a:rPr>
              <a:t>(</a:t>
            </a:r>
            <a:r>
              <a:rPr lang="en-US" altLang="en-US" sz="1500" dirty="0">
                <a:solidFill>
                  <a:srgbClr val="0000FF"/>
                </a:solidFill>
                <a:latin typeface="Monaco"/>
              </a:rPr>
              <a:t>"C++"</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a:solidFill>
                  <a:srgbClr val="000000"/>
                </a:solidFill>
                <a:latin typeface="Monaco"/>
              </a:rPr>
              <a:t>}</a:t>
            </a:r>
            <a:endParaRPr lang="en-US" altLang="en-US" sz="1500" dirty="0"/>
          </a:p>
        </p:txBody>
      </p:sp>
      <p:sp>
        <p:nvSpPr>
          <p:cNvPr id="6" name="TextBox 5">
            <a:extLst>
              <a:ext uri="{FF2B5EF4-FFF2-40B4-BE49-F238E27FC236}">
                <a16:creationId xmlns:a16="http://schemas.microsoft.com/office/drawing/2014/main" id="{E427F67A-D255-A882-4516-F9EEB5ED5B06}"/>
              </a:ext>
            </a:extLst>
          </p:cNvPr>
          <p:cNvSpPr txBox="1"/>
          <p:nvPr/>
        </p:nvSpPr>
        <p:spPr>
          <a:xfrm>
            <a:off x="704457" y="526002"/>
            <a:ext cx="1610118" cy="461665"/>
          </a:xfrm>
          <a:prstGeom prst="rect">
            <a:avLst/>
          </a:prstGeom>
          <a:noFill/>
        </p:spPr>
        <p:txBody>
          <a:bodyPr wrap="square" rtlCol="0">
            <a:spAutoFit/>
          </a:bodyPr>
          <a:lstStyle/>
          <a:p>
            <a:r>
              <a:rPr lang="en-US" sz="2400" b="1" dirty="0" err="1">
                <a:solidFill>
                  <a:schemeClr val="accent4">
                    <a:lumMod val="50000"/>
                  </a:schemeClr>
                </a:solidFill>
              </a:rPr>
              <a:t>Ví</a:t>
            </a:r>
            <a:r>
              <a:rPr lang="en-US" sz="2400" b="1" dirty="0">
                <a:solidFill>
                  <a:schemeClr val="accent4">
                    <a:lumMod val="50000"/>
                  </a:schemeClr>
                </a:solidFill>
              </a:rPr>
              <a:t> </a:t>
            </a:r>
            <a:r>
              <a:rPr lang="en-US" sz="2400" b="1" dirty="0" err="1">
                <a:solidFill>
                  <a:schemeClr val="accent4">
                    <a:lumMod val="50000"/>
                  </a:schemeClr>
                </a:solidFill>
              </a:rPr>
              <a:t>dụ</a:t>
            </a:r>
            <a:r>
              <a:rPr lang="en-US" sz="2400" b="1" dirty="0">
                <a:solidFill>
                  <a:schemeClr val="accent4">
                    <a:lumMod val="50000"/>
                  </a:schemeClr>
                </a:solidFill>
              </a:rPr>
              <a:t>:</a:t>
            </a:r>
          </a:p>
        </p:txBody>
      </p:sp>
    </p:spTree>
    <p:extLst>
      <p:ext uri="{BB962C8B-B14F-4D97-AF65-F5344CB8AC3E}">
        <p14:creationId xmlns:p14="http://schemas.microsoft.com/office/powerpoint/2010/main" val="2668397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6" name="Google Shape;426;p38"/>
          <p:cNvSpPr txBox="1">
            <a:spLocks noGrp="1"/>
          </p:cNvSpPr>
          <p:nvPr>
            <p:ph type="subTitle" idx="1"/>
          </p:nvPr>
        </p:nvSpPr>
        <p:spPr>
          <a:xfrm>
            <a:off x="596943" y="556151"/>
            <a:ext cx="1431043" cy="629712"/>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sz="2800" dirty="0"/>
              <a:t>TreeSet</a:t>
            </a:r>
            <a:endParaRPr sz="2800" dirty="0"/>
          </a:p>
        </p:txBody>
      </p:sp>
      <p:pic>
        <p:nvPicPr>
          <p:cNvPr id="1026" name="Picture 2" descr="Tự học Java | TreeSet trong Java » Cafedev.vn">
            <a:extLst>
              <a:ext uri="{FF2B5EF4-FFF2-40B4-BE49-F238E27FC236}">
                <a16:creationId xmlns:a16="http://schemas.microsoft.com/office/drawing/2014/main" id="{CBD136B8-91D6-32DC-B19D-45826B477F4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02509" y="963236"/>
            <a:ext cx="2946357" cy="3683674"/>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a:extLst>
              <a:ext uri="{FF2B5EF4-FFF2-40B4-BE49-F238E27FC236}">
                <a16:creationId xmlns:a16="http://schemas.microsoft.com/office/drawing/2014/main" id="{278538A0-DFA8-C0E5-F116-0AA6475FD8A0}"/>
              </a:ext>
            </a:extLst>
          </p:cNvPr>
          <p:cNvGrpSpPr/>
          <p:nvPr/>
        </p:nvGrpSpPr>
        <p:grpSpPr>
          <a:xfrm>
            <a:off x="481631" y="1156140"/>
            <a:ext cx="5086361" cy="1156124"/>
            <a:chOff x="95239" y="195891"/>
            <a:chExt cx="5181600" cy="1950975"/>
          </a:xfrm>
        </p:grpSpPr>
        <p:sp>
          <p:nvSpPr>
            <p:cNvPr id="9" name="Rectangle: Rounded Corners 8">
              <a:extLst>
                <a:ext uri="{FF2B5EF4-FFF2-40B4-BE49-F238E27FC236}">
                  <a16:creationId xmlns:a16="http://schemas.microsoft.com/office/drawing/2014/main" id="{9758CA0F-86A6-48B9-863D-5E1C82075B08}"/>
                </a:ext>
              </a:extLst>
            </p:cNvPr>
            <p:cNvSpPr/>
            <p:nvPr/>
          </p:nvSpPr>
          <p:spPr>
            <a:xfrm>
              <a:off x="95239" y="195891"/>
              <a:ext cx="5181600" cy="195097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32426451-3DBB-14B9-C1DA-57646FC6B00F}"/>
                </a:ext>
              </a:extLst>
            </p:cNvPr>
            <p:cNvSpPr txBox="1"/>
            <p:nvPr/>
          </p:nvSpPr>
          <p:spPr>
            <a:xfrm>
              <a:off x="190478" y="291129"/>
              <a:ext cx="4991122" cy="176049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vi-VN" sz="2000" kern="1200" dirty="0">
                  <a:solidFill>
                    <a:schemeClr val="bg2">
                      <a:lumMod val="25000"/>
                    </a:schemeClr>
                  </a:solidFill>
                </a:rPr>
                <a:t>Lớp TreeSet là một phần của collection framework. Nó implements từ Navigable interface và kế thừa từ SortedSet.</a:t>
              </a:r>
              <a:endParaRPr lang="en-US" sz="2000" kern="1200" dirty="0">
                <a:solidFill>
                  <a:schemeClr val="bg2">
                    <a:lumMod val="25000"/>
                  </a:schemeClr>
                </a:solidFill>
              </a:endParaRPr>
            </a:p>
          </p:txBody>
        </p:sp>
      </p:grpSp>
      <p:grpSp>
        <p:nvGrpSpPr>
          <p:cNvPr id="6" name="Group 5">
            <a:extLst>
              <a:ext uri="{FF2B5EF4-FFF2-40B4-BE49-F238E27FC236}">
                <a16:creationId xmlns:a16="http://schemas.microsoft.com/office/drawing/2014/main" id="{59EEB33F-FA31-10D3-210B-CC5800CB7F58}"/>
              </a:ext>
            </a:extLst>
          </p:cNvPr>
          <p:cNvGrpSpPr/>
          <p:nvPr/>
        </p:nvGrpSpPr>
        <p:grpSpPr>
          <a:xfrm>
            <a:off x="481631" y="2571750"/>
            <a:ext cx="5086361" cy="2045269"/>
            <a:chOff x="0" y="2204469"/>
            <a:chExt cx="5181600" cy="1950975"/>
          </a:xfrm>
        </p:grpSpPr>
        <p:sp>
          <p:nvSpPr>
            <p:cNvPr id="7" name="Rectangle: Rounded Corners 6">
              <a:extLst>
                <a:ext uri="{FF2B5EF4-FFF2-40B4-BE49-F238E27FC236}">
                  <a16:creationId xmlns:a16="http://schemas.microsoft.com/office/drawing/2014/main" id="{627524FE-AD5F-C8AD-CC42-6209B3AFA731}"/>
                </a:ext>
              </a:extLst>
            </p:cNvPr>
            <p:cNvSpPr/>
            <p:nvPr/>
          </p:nvSpPr>
          <p:spPr>
            <a:xfrm>
              <a:off x="0" y="2204469"/>
              <a:ext cx="5181600" cy="195097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Rectangle: Rounded Corners 6">
              <a:extLst>
                <a:ext uri="{FF2B5EF4-FFF2-40B4-BE49-F238E27FC236}">
                  <a16:creationId xmlns:a16="http://schemas.microsoft.com/office/drawing/2014/main" id="{67DC0323-9B6B-3CEE-72F9-C5434DD0070D}"/>
                </a:ext>
              </a:extLst>
            </p:cNvPr>
            <p:cNvSpPr txBox="1"/>
            <p:nvPr/>
          </p:nvSpPr>
          <p:spPr>
            <a:xfrm>
              <a:off x="137036" y="2427035"/>
              <a:ext cx="4991122" cy="150584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vi-VN" sz="2000" kern="1200" dirty="0">
                  <a:solidFill>
                    <a:schemeClr val="bg2">
                      <a:lumMod val="25000"/>
                    </a:schemeClr>
                  </a:solidFill>
                </a:rPr>
                <a:t>Lớp TreeSet sử dụng TreeMap để lưu trữ các phần tử. Các phần tử trong TreeSet được sắp xếp theo thứ tự tăng dần, nhưng chúng ta có thể thay đổi cách sắp xếp theo thứ tự giảm dần bằng phương thức TreeSet.descendingSet()</a:t>
              </a:r>
              <a:endParaRPr lang="en-US" sz="2000" kern="1200" dirty="0">
                <a:solidFill>
                  <a:schemeClr val="bg2">
                    <a:lumMod val="25000"/>
                  </a:schemeClr>
                </a:solidFill>
              </a:endParaRPr>
            </a:p>
          </p:txBody>
        </p:sp>
      </p:grpSp>
    </p:spTree>
    <p:extLst>
      <p:ext uri="{BB962C8B-B14F-4D97-AF65-F5344CB8AC3E}">
        <p14:creationId xmlns:p14="http://schemas.microsoft.com/office/powerpoint/2010/main" val="30451908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445A4D0-67E4-1433-C642-1035620065E0}"/>
              </a:ext>
            </a:extLst>
          </p:cNvPr>
          <p:cNvSpPr>
            <a:spLocks noGrp="1"/>
          </p:cNvSpPr>
          <p:nvPr>
            <p:ph type="title"/>
          </p:nvPr>
        </p:nvSpPr>
        <p:spPr/>
        <p:txBody>
          <a:bodyPr/>
          <a:lstStyle/>
          <a:p>
            <a:r>
              <a:rPr lang="en-US" dirty="0"/>
              <a:t>Summary Set</a:t>
            </a:r>
          </a:p>
        </p:txBody>
      </p:sp>
      <p:graphicFrame>
        <p:nvGraphicFramePr>
          <p:cNvPr id="7" name="Table 7">
            <a:extLst>
              <a:ext uri="{FF2B5EF4-FFF2-40B4-BE49-F238E27FC236}">
                <a16:creationId xmlns:a16="http://schemas.microsoft.com/office/drawing/2014/main" id="{901C1334-168E-0F01-C77C-4311FD9DF03E}"/>
              </a:ext>
            </a:extLst>
          </p:cNvPr>
          <p:cNvGraphicFramePr>
            <a:graphicFrameLocks noGrp="1"/>
          </p:cNvGraphicFramePr>
          <p:nvPr>
            <p:ph idx="4294967295"/>
            <p:extLst>
              <p:ext uri="{D42A27DB-BD31-4B8C-83A1-F6EECF244321}">
                <p14:modId xmlns:p14="http://schemas.microsoft.com/office/powerpoint/2010/main" val="3707818610"/>
              </p:ext>
            </p:extLst>
          </p:nvPr>
        </p:nvGraphicFramePr>
        <p:xfrm>
          <a:off x="1543049" y="1490940"/>
          <a:ext cx="6178512" cy="2161620"/>
        </p:xfrm>
        <a:graphic>
          <a:graphicData uri="http://schemas.openxmlformats.org/drawingml/2006/table">
            <a:tbl>
              <a:tblPr firstRow="1" bandRow="1">
                <a:tableStyleId>{9DCAF9ED-07DC-4A11-8D7F-57B35C25682E}</a:tableStyleId>
              </a:tblPr>
              <a:tblGrid>
                <a:gridCol w="2059504">
                  <a:extLst>
                    <a:ext uri="{9D8B030D-6E8A-4147-A177-3AD203B41FA5}">
                      <a16:colId xmlns:a16="http://schemas.microsoft.com/office/drawing/2014/main" val="1373781265"/>
                    </a:ext>
                  </a:extLst>
                </a:gridCol>
                <a:gridCol w="2059504">
                  <a:extLst>
                    <a:ext uri="{9D8B030D-6E8A-4147-A177-3AD203B41FA5}">
                      <a16:colId xmlns:a16="http://schemas.microsoft.com/office/drawing/2014/main" val="373122490"/>
                    </a:ext>
                  </a:extLst>
                </a:gridCol>
                <a:gridCol w="2059504">
                  <a:extLst>
                    <a:ext uri="{9D8B030D-6E8A-4147-A177-3AD203B41FA5}">
                      <a16:colId xmlns:a16="http://schemas.microsoft.com/office/drawing/2014/main" val="1367115305"/>
                    </a:ext>
                  </a:extLst>
                </a:gridCol>
              </a:tblGrid>
              <a:tr h="342763">
                <a:tc>
                  <a:txBody>
                    <a:bodyPr/>
                    <a:lstStyle/>
                    <a:p>
                      <a:pPr algn="ctr"/>
                      <a:r>
                        <a:rPr lang="en-US" sz="1100" dirty="0"/>
                        <a:t>HashSet</a:t>
                      </a:r>
                    </a:p>
                  </a:txBody>
                  <a:tcPr marL="68580" marR="68580" marT="34290" marB="34290"/>
                </a:tc>
                <a:tc>
                  <a:txBody>
                    <a:bodyPr/>
                    <a:lstStyle/>
                    <a:p>
                      <a:pPr algn="ctr"/>
                      <a:r>
                        <a:rPr lang="en-US" sz="1100" dirty="0" err="1"/>
                        <a:t>TreeSet</a:t>
                      </a:r>
                      <a:endParaRPr lang="en-US" sz="1100" dirty="0"/>
                    </a:p>
                  </a:txBody>
                  <a:tcPr marL="68580" marR="68580" marT="34290" marB="34290"/>
                </a:tc>
                <a:tc>
                  <a:txBody>
                    <a:bodyPr/>
                    <a:lstStyle/>
                    <a:p>
                      <a:pPr algn="ctr"/>
                      <a:r>
                        <a:rPr lang="en-US" sz="1100" dirty="0" err="1"/>
                        <a:t>LinkedHashSet</a:t>
                      </a:r>
                      <a:endParaRPr lang="en-US" sz="1100" dirty="0"/>
                    </a:p>
                  </a:txBody>
                  <a:tcPr marL="68580" marR="68580" marT="34290" marB="34290"/>
                </a:tc>
                <a:extLst>
                  <a:ext uri="{0D108BD9-81ED-4DB2-BD59-A6C34878D82A}">
                    <a16:rowId xmlns:a16="http://schemas.microsoft.com/office/drawing/2014/main" val="2465013320"/>
                  </a:ext>
                </a:extLst>
              </a:tr>
              <a:tr h="586015">
                <a:tc>
                  <a:txBody>
                    <a:bodyPr/>
                    <a:lstStyle/>
                    <a:p>
                      <a:pPr algn="l"/>
                      <a:r>
                        <a:rPr lang="en-US" sz="1100" dirty="0"/>
                        <a:t>Cho </a:t>
                      </a:r>
                      <a:r>
                        <a:rPr lang="en-US" sz="1100" dirty="0" err="1"/>
                        <a:t>phép</a:t>
                      </a:r>
                      <a:r>
                        <a:rPr lang="en-US" sz="1100" dirty="0"/>
                        <a:t> </a:t>
                      </a:r>
                      <a:r>
                        <a:rPr lang="en-US" sz="1100" dirty="0" err="1"/>
                        <a:t>thêm</a:t>
                      </a:r>
                      <a:r>
                        <a:rPr lang="en-US" sz="1100" dirty="0"/>
                        <a:t> </a:t>
                      </a:r>
                      <a:r>
                        <a:rPr lang="en-US" sz="1100" dirty="0" err="1"/>
                        <a:t>phần</a:t>
                      </a:r>
                      <a:r>
                        <a:rPr lang="en-US" sz="1100" dirty="0"/>
                        <a:t> </a:t>
                      </a:r>
                      <a:r>
                        <a:rPr lang="en-US" sz="1100" dirty="0" err="1"/>
                        <a:t>tử</a:t>
                      </a:r>
                      <a:r>
                        <a:rPr lang="en-US" sz="1100" dirty="0"/>
                        <a:t> `NULL`</a:t>
                      </a:r>
                    </a:p>
                  </a:txBody>
                  <a:tcPr marL="68580" marR="68580" marT="34290" marB="34290"/>
                </a:tc>
                <a:tc>
                  <a:txBody>
                    <a:bodyPr/>
                    <a:lstStyle/>
                    <a:p>
                      <a:pPr algn="l"/>
                      <a:r>
                        <a:rPr lang="en-US" sz="1100" dirty="0"/>
                        <a:t>K </a:t>
                      </a:r>
                      <a:r>
                        <a:rPr lang="en-US" sz="1100" dirty="0" err="1"/>
                        <a:t>cho</a:t>
                      </a:r>
                      <a:r>
                        <a:rPr lang="en-US" sz="1100" dirty="0"/>
                        <a:t> </a:t>
                      </a:r>
                      <a:r>
                        <a:rPr lang="en-US" sz="1100" dirty="0" err="1"/>
                        <a:t>phép</a:t>
                      </a:r>
                      <a:r>
                        <a:rPr lang="en-US" sz="1100" dirty="0"/>
                        <a:t> Null</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Cho </a:t>
                      </a:r>
                      <a:r>
                        <a:rPr lang="en-US" sz="1100" dirty="0" err="1"/>
                        <a:t>phép</a:t>
                      </a:r>
                      <a:r>
                        <a:rPr lang="en-US" sz="1100" dirty="0"/>
                        <a:t> </a:t>
                      </a:r>
                      <a:r>
                        <a:rPr lang="en-US" sz="1100" dirty="0" err="1"/>
                        <a:t>thêm</a:t>
                      </a:r>
                      <a:r>
                        <a:rPr lang="en-US" sz="1100" dirty="0"/>
                        <a:t> </a:t>
                      </a:r>
                      <a:r>
                        <a:rPr lang="en-US" sz="1100" dirty="0" err="1"/>
                        <a:t>phần</a:t>
                      </a:r>
                      <a:r>
                        <a:rPr lang="en-US" sz="1100" dirty="0"/>
                        <a:t> </a:t>
                      </a:r>
                      <a:r>
                        <a:rPr lang="en-US" sz="1100" dirty="0" err="1"/>
                        <a:t>tử</a:t>
                      </a:r>
                      <a:r>
                        <a:rPr lang="en-US" sz="1100" dirty="0"/>
                        <a:t> `NULL`</a:t>
                      </a:r>
                    </a:p>
                  </a:txBody>
                  <a:tcPr marL="68580" marR="68580" marT="34290" marB="34290"/>
                </a:tc>
                <a:extLst>
                  <a:ext uri="{0D108BD9-81ED-4DB2-BD59-A6C34878D82A}">
                    <a16:rowId xmlns:a16="http://schemas.microsoft.com/office/drawing/2014/main" val="3127197834"/>
                  </a:ext>
                </a:extLst>
              </a:tr>
              <a:tr h="829266">
                <a:tc>
                  <a:txBody>
                    <a:bodyPr/>
                    <a:lstStyle/>
                    <a:p>
                      <a:pPr algn="l"/>
                      <a:r>
                        <a:rPr lang="en-US" sz="1100" dirty="0" err="1"/>
                        <a:t>Thứ</a:t>
                      </a:r>
                      <a:r>
                        <a:rPr lang="en-US" sz="1100" dirty="0"/>
                        <a:t> </a:t>
                      </a:r>
                      <a:r>
                        <a:rPr lang="en-US" sz="1100" dirty="0" err="1"/>
                        <a:t>tự</a:t>
                      </a:r>
                      <a:r>
                        <a:rPr lang="en-US" sz="1100" dirty="0"/>
                        <a:t> </a:t>
                      </a:r>
                      <a:r>
                        <a:rPr lang="en-US" sz="1100" dirty="0" err="1"/>
                        <a:t>phần</a:t>
                      </a:r>
                      <a:r>
                        <a:rPr lang="en-US" sz="1100" dirty="0"/>
                        <a:t> </a:t>
                      </a:r>
                      <a:r>
                        <a:rPr lang="en-US" sz="1100" dirty="0" err="1"/>
                        <a:t>tử</a:t>
                      </a:r>
                      <a:r>
                        <a:rPr lang="en-US" sz="1100" dirty="0"/>
                        <a:t> </a:t>
                      </a:r>
                      <a:r>
                        <a:rPr lang="en-US" sz="1100" dirty="0" err="1"/>
                        <a:t>thêm</a:t>
                      </a:r>
                      <a:r>
                        <a:rPr lang="en-US" sz="1100" dirty="0"/>
                        <a:t> </a:t>
                      </a:r>
                      <a:r>
                        <a:rPr lang="en-US" sz="1100" dirty="0" err="1"/>
                        <a:t>vào</a:t>
                      </a:r>
                      <a:r>
                        <a:rPr lang="en-US" sz="1100" dirty="0"/>
                        <a:t> k </a:t>
                      </a:r>
                      <a:r>
                        <a:rPr lang="en-US" sz="1100" dirty="0" err="1"/>
                        <a:t>được</a:t>
                      </a:r>
                      <a:r>
                        <a:rPr lang="en-US" sz="1100" dirty="0"/>
                        <a:t> </a:t>
                      </a:r>
                      <a:r>
                        <a:rPr lang="en-US" sz="1100" dirty="0" err="1"/>
                        <a:t>giữ</a:t>
                      </a:r>
                      <a:r>
                        <a:rPr lang="en-US" sz="1100" dirty="0"/>
                        <a:t> </a:t>
                      </a:r>
                      <a:r>
                        <a:rPr lang="en-US" sz="1100" dirty="0" err="1"/>
                        <a:t>nguyên</a:t>
                      </a:r>
                      <a:endParaRPr lang="en-US" sz="1100" dirty="0"/>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err="1"/>
                        <a:t>Thứ</a:t>
                      </a:r>
                      <a:r>
                        <a:rPr lang="en-US" sz="1100" dirty="0"/>
                        <a:t> </a:t>
                      </a:r>
                      <a:r>
                        <a:rPr lang="en-US" sz="1100" dirty="0" err="1"/>
                        <a:t>tự</a:t>
                      </a:r>
                      <a:r>
                        <a:rPr lang="en-US" sz="1100" dirty="0"/>
                        <a:t> </a:t>
                      </a:r>
                      <a:r>
                        <a:rPr lang="en-US" sz="1100" dirty="0" err="1"/>
                        <a:t>phần</a:t>
                      </a:r>
                      <a:r>
                        <a:rPr lang="en-US" sz="1100" dirty="0"/>
                        <a:t> </a:t>
                      </a:r>
                      <a:r>
                        <a:rPr lang="en-US" sz="1100" dirty="0" err="1"/>
                        <a:t>tử</a:t>
                      </a:r>
                      <a:r>
                        <a:rPr lang="en-US" sz="1100" dirty="0"/>
                        <a:t> </a:t>
                      </a:r>
                      <a:r>
                        <a:rPr lang="en-US" sz="1100" dirty="0" err="1"/>
                        <a:t>thêm</a:t>
                      </a:r>
                      <a:r>
                        <a:rPr lang="en-US" sz="1100" dirty="0"/>
                        <a:t> </a:t>
                      </a:r>
                      <a:r>
                        <a:rPr lang="en-US" sz="1100" dirty="0" err="1"/>
                        <a:t>vào</a:t>
                      </a:r>
                      <a:r>
                        <a:rPr lang="en-US" sz="1100" dirty="0"/>
                        <a:t> </a:t>
                      </a:r>
                      <a:r>
                        <a:rPr lang="en-US" sz="1100" dirty="0" err="1"/>
                        <a:t>sắp</a:t>
                      </a:r>
                      <a:r>
                        <a:rPr lang="en-US" sz="1100" dirty="0"/>
                        <a:t> </a:t>
                      </a:r>
                      <a:r>
                        <a:rPr lang="en-US" sz="1100" dirty="0" err="1"/>
                        <a:t>xếp</a:t>
                      </a:r>
                      <a:r>
                        <a:rPr lang="en-US" sz="1100" dirty="0"/>
                        <a:t> </a:t>
                      </a:r>
                      <a:r>
                        <a:rPr lang="en-US" sz="1100" dirty="0" err="1"/>
                        <a:t>tăng</a:t>
                      </a:r>
                      <a:r>
                        <a:rPr lang="en-US" sz="1100" dirty="0"/>
                        <a:t> </a:t>
                      </a:r>
                      <a:r>
                        <a:rPr lang="en-US" sz="1100" dirty="0" err="1"/>
                        <a:t>dần</a:t>
                      </a:r>
                      <a:r>
                        <a:rPr lang="en-US" sz="1100" dirty="0"/>
                        <a:t>(</a:t>
                      </a:r>
                      <a:r>
                        <a:rPr lang="en-US" sz="1100" dirty="0" err="1"/>
                        <a:t>Dựa</a:t>
                      </a:r>
                      <a:r>
                        <a:rPr lang="en-US" sz="1100" dirty="0"/>
                        <a:t> </a:t>
                      </a:r>
                      <a:r>
                        <a:rPr lang="en-US" sz="1100" dirty="0" err="1"/>
                        <a:t>vào</a:t>
                      </a:r>
                      <a:r>
                        <a:rPr lang="en-US" sz="1100" dirty="0"/>
                        <a:t> comparator)</a:t>
                      </a:r>
                    </a:p>
                  </a:txBody>
                  <a:tcPr marL="68580" marR="68580" marT="34290" marB="34290"/>
                </a:tc>
                <a:tc>
                  <a:txBody>
                    <a:bodyPr/>
                    <a:lstStyle/>
                    <a:p>
                      <a:pPr algn="l"/>
                      <a:r>
                        <a:rPr lang="en-US" sz="1100" dirty="0" err="1"/>
                        <a:t>Đảm</a:t>
                      </a:r>
                      <a:r>
                        <a:rPr lang="en-US" sz="1100" dirty="0"/>
                        <a:t> </a:t>
                      </a:r>
                      <a:r>
                        <a:rPr lang="en-US" sz="1100" dirty="0" err="1"/>
                        <a:t>bảo</a:t>
                      </a:r>
                      <a:r>
                        <a:rPr lang="en-US" sz="1100" dirty="0"/>
                        <a:t> </a:t>
                      </a:r>
                      <a:r>
                        <a:rPr lang="en-US" sz="1100" dirty="0" err="1"/>
                        <a:t>thứ</a:t>
                      </a:r>
                      <a:r>
                        <a:rPr lang="en-US" sz="1100" dirty="0"/>
                        <a:t> </a:t>
                      </a:r>
                      <a:r>
                        <a:rPr lang="en-US" sz="1100" dirty="0" err="1"/>
                        <a:t>tự</a:t>
                      </a:r>
                      <a:r>
                        <a:rPr lang="en-US" sz="1100" dirty="0"/>
                        <a:t> </a:t>
                      </a:r>
                      <a:r>
                        <a:rPr lang="en-US" sz="1100" dirty="0" err="1"/>
                        <a:t>phần</a:t>
                      </a:r>
                      <a:r>
                        <a:rPr lang="en-US" sz="1100" dirty="0"/>
                        <a:t> </a:t>
                      </a:r>
                      <a:r>
                        <a:rPr lang="en-US" sz="1100" dirty="0" err="1"/>
                        <a:t>tử</a:t>
                      </a:r>
                      <a:r>
                        <a:rPr lang="en-US" sz="1100" dirty="0"/>
                        <a:t> </a:t>
                      </a:r>
                      <a:r>
                        <a:rPr lang="en-US" sz="1100" dirty="0" err="1"/>
                        <a:t>khi</a:t>
                      </a:r>
                      <a:r>
                        <a:rPr lang="en-US" sz="1100" dirty="0"/>
                        <a:t> </a:t>
                      </a:r>
                      <a:r>
                        <a:rPr lang="en-US" sz="1100" dirty="0" err="1"/>
                        <a:t>thêm</a:t>
                      </a:r>
                      <a:r>
                        <a:rPr lang="en-US" sz="1100" dirty="0"/>
                        <a:t> </a:t>
                      </a:r>
                      <a:r>
                        <a:rPr lang="en-US" sz="1100" dirty="0" err="1"/>
                        <a:t>vào</a:t>
                      </a:r>
                      <a:endParaRPr lang="en-US" sz="1100" dirty="0"/>
                    </a:p>
                  </a:txBody>
                  <a:tcPr marL="68580" marR="68580" marT="34290" marB="34290"/>
                </a:tc>
                <a:extLst>
                  <a:ext uri="{0D108BD9-81ED-4DB2-BD59-A6C34878D82A}">
                    <a16:rowId xmlns:a16="http://schemas.microsoft.com/office/drawing/2014/main" val="134516653"/>
                  </a:ext>
                </a:extLst>
              </a:tr>
              <a:tr h="403576">
                <a:tc>
                  <a:txBody>
                    <a:bodyPr/>
                    <a:lstStyle/>
                    <a:p>
                      <a:pPr algn="l"/>
                      <a:r>
                        <a:rPr lang="en-US" sz="1100" dirty="0"/>
                        <a:t>K </a:t>
                      </a:r>
                      <a:r>
                        <a:rPr lang="en-US" sz="1100" dirty="0" err="1"/>
                        <a:t>lưu</a:t>
                      </a:r>
                      <a:r>
                        <a:rPr lang="en-US" sz="1100" dirty="0"/>
                        <a:t> </a:t>
                      </a:r>
                      <a:r>
                        <a:rPr lang="en-US" sz="1100" dirty="0" err="1"/>
                        <a:t>phần</a:t>
                      </a:r>
                      <a:r>
                        <a:rPr lang="en-US" sz="1100" dirty="0"/>
                        <a:t> </a:t>
                      </a:r>
                      <a:r>
                        <a:rPr lang="en-US" sz="1100" dirty="0" err="1"/>
                        <a:t>tử</a:t>
                      </a:r>
                      <a:r>
                        <a:rPr lang="en-US" sz="1100" dirty="0"/>
                        <a:t> </a:t>
                      </a:r>
                      <a:r>
                        <a:rPr lang="en-US" sz="1100" dirty="0" err="1"/>
                        <a:t>trùng</a:t>
                      </a:r>
                      <a:r>
                        <a:rPr lang="en-US" sz="1100" dirty="0"/>
                        <a:t> </a:t>
                      </a:r>
                      <a:r>
                        <a:rPr lang="en-US" sz="1100" dirty="0" err="1"/>
                        <a:t>lăp</a:t>
                      </a:r>
                      <a:endParaRPr lang="en-US" sz="1100" dirty="0"/>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K </a:t>
                      </a:r>
                      <a:r>
                        <a:rPr lang="en-US" sz="1100" dirty="0" err="1"/>
                        <a:t>lưu</a:t>
                      </a:r>
                      <a:r>
                        <a:rPr lang="en-US" sz="1100" dirty="0"/>
                        <a:t> </a:t>
                      </a:r>
                      <a:r>
                        <a:rPr lang="en-US" sz="1100" dirty="0" err="1"/>
                        <a:t>phần</a:t>
                      </a:r>
                      <a:r>
                        <a:rPr lang="en-US" sz="1100" dirty="0"/>
                        <a:t> </a:t>
                      </a:r>
                      <a:r>
                        <a:rPr lang="en-US" sz="1100" dirty="0" err="1"/>
                        <a:t>tử</a:t>
                      </a:r>
                      <a:r>
                        <a:rPr lang="en-US" sz="1100" dirty="0"/>
                        <a:t> </a:t>
                      </a:r>
                      <a:r>
                        <a:rPr lang="en-US" sz="1100" dirty="0" err="1"/>
                        <a:t>trùng</a:t>
                      </a:r>
                      <a:r>
                        <a:rPr lang="en-US" sz="1100" dirty="0"/>
                        <a:t> </a:t>
                      </a:r>
                      <a:r>
                        <a:rPr lang="en-US" sz="1100" dirty="0" err="1"/>
                        <a:t>lăp</a:t>
                      </a:r>
                      <a:endParaRPr lang="en-US" sz="1100" dirty="0"/>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100" dirty="0"/>
                        <a:t>K </a:t>
                      </a:r>
                      <a:r>
                        <a:rPr lang="en-US" sz="1100" dirty="0" err="1"/>
                        <a:t>lưu</a:t>
                      </a:r>
                      <a:r>
                        <a:rPr lang="en-US" sz="1100" dirty="0"/>
                        <a:t> </a:t>
                      </a:r>
                      <a:r>
                        <a:rPr lang="en-US" sz="1100" dirty="0" err="1"/>
                        <a:t>phần</a:t>
                      </a:r>
                      <a:r>
                        <a:rPr lang="en-US" sz="1100" dirty="0"/>
                        <a:t> </a:t>
                      </a:r>
                      <a:r>
                        <a:rPr lang="en-US" sz="1100" dirty="0" err="1"/>
                        <a:t>tử</a:t>
                      </a:r>
                      <a:r>
                        <a:rPr lang="en-US" sz="1100" dirty="0"/>
                        <a:t> </a:t>
                      </a:r>
                      <a:r>
                        <a:rPr lang="en-US" sz="1100" dirty="0" err="1"/>
                        <a:t>trùng</a:t>
                      </a:r>
                      <a:r>
                        <a:rPr lang="en-US" sz="1100" dirty="0"/>
                        <a:t> </a:t>
                      </a:r>
                      <a:r>
                        <a:rPr lang="en-US" sz="1100" dirty="0" err="1"/>
                        <a:t>lăp</a:t>
                      </a:r>
                      <a:endParaRPr lang="en-US" sz="1100" dirty="0"/>
                    </a:p>
                  </a:txBody>
                  <a:tcPr marL="68580" marR="68580" marT="34290" marB="34290"/>
                </a:tc>
                <a:extLst>
                  <a:ext uri="{0D108BD9-81ED-4DB2-BD59-A6C34878D82A}">
                    <a16:rowId xmlns:a16="http://schemas.microsoft.com/office/drawing/2014/main" val="2972428901"/>
                  </a:ext>
                </a:extLst>
              </a:tr>
            </a:tbl>
          </a:graphicData>
        </a:graphic>
      </p:graphicFrame>
    </p:spTree>
    <p:extLst>
      <p:ext uri="{BB962C8B-B14F-4D97-AF65-F5344CB8AC3E}">
        <p14:creationId xmlns:p14="http://schemas.microsoft.com/office/powerpoint/2010/main" val="13461930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939B7-2838-C5FF-9CE1-5A4748933861}"/>
              </a:ext>
            </a:extLst>
          </p:cNvPr>
          <p:cNvSpPr>
            <a:spLocks noGrp="1"/>
          </p:cNvSpPr>
          <p:nvPr>
            <p:ph type="title"/>
          </p:nvPr>
        </p:nvSpPr>
        <p:spPr/>
        <p:txBody>
          <a:bodyPr/>
          <a:lstStyle/>
          <a:p>
            <a:r>
              <a:rPr lang="en-US" dirty="0"/>
              <a:t>Map</a:t>
            </a:r>
          </a:p>
        </p:txBody>
      </p:sp>
      <p:pic>
        <p:nvPicPr>
          <p:cNvPr id="2050" name="Picture 2" descr="Map interface trong Java - Deft Blog">
            <a:extLst>
              <a:ext uri="{FF2B5EF4-FFF2-40B4-BE49-F238E27FC236}">
                <a16:creationId xmlns:a16="http://schemas.microsoft.com/office/drawing/2014/main" id="{E630F2F3-BA12-BDC1-B961-CC4ABE6A784E}"/>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5009712" y="939998"/>
            <a:ext cx="3505638" cy="3263503"/>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a:extLst>
              <a:ext uri="{FF2B5EF4-FFF2-40B4-BE49-F238E27FC236}">
                <a16:creationId xmlns:a16="http://schemas.microsoft.com/office/drawing/2014/main" id="{50D50215-61A0-311D-6526-326F7D8CE997}"/>
              </a:ext>
            </a:extLst>
          </p:cNvPr>
          <p:cNvSpPr>
            <a:spLocks noGrp="1"/>
          </p:cNvSpPr>
          <p:nvPr>
            <p:ph sz="half" idx="2"/>
          </p:nvPr>
        </p:nvSpPr>
        <p:spPr>
          <a:xfrm>
            <a:off x="628650" y="1268016"/>
            <a:ext cx="3886200" cy="3263504"/>
          </a:xfrm>
        </p:spPr>
        <p:txBody>
          <a:bodyPr/>
          <a:lstStyle/>
          <a:p>
            <a:pPr>
              <a:buFont typeface="Wingdings" panose="05000000000000000000" pitchFamily="2" charset="2"/>
              <a:buChar char="v"/>
            </a:pPr>
            <a:r>
              <a:rPr lang="vi-VN" b="0" i="0" dirty="0">
                <a:solidFill>
                  <a:srgbClr val="333333"/>
                </a:solidFill>
                <a:effectLst/>
                <a:latin typeface="Open Sans" panose="020B0606030504020204" pitchFamily="34" charset="0"/>
              </a:rPr>
              <a:t>Trong java, map được sử dụng để lưu trữ và truy xuất dữ liệu theo cặp key và value. Mỗi cặp key và value được gọi là (entry). </a:t>
            </a:r>
            <a:endParaRPr lang="en-US" b="0" i="0" dirty="0">
              <a:solidFill>
                <a:srgbClr val="333333"/>
              </a:solidFill>
              <a:effectLst/>
              <a:latin typeface="Open Sans" panose="020B0606030504020204" pitchFamily="34" charset="0"/>
            </a:endParaRPr>
          </a:p>
          <a:p>
            <a:pPr>
              <a:buFont typeface="Wingdings" panose="05000000000000000000" pitchFamily="2" charset="2"/>
              <a:buChar char="v"/>
            </a:pPr>
            <a:endParaRPr lang="en-US" b="0" i="0" dirty="0">
              <a:solidFill>
                <a:srgbClr val="333333"/>
              </a:solidFill>
              <a:effectLst/>
              <a:latin typeface="Open Sans" panose="020B0606030504020204" pitchFamily="34" charset="0"/>
            </a:endParaRPr>
          </a:p>
          <a:p>
            <a:pPr>
              <a:buFont typeface="Wingdings" panose="05000000000000000000" pitchFamily="2" charset="2"/>
              <a:buChar char="v"/>
            </a:pPr>
            <a:r>
              <a:rPr lang="vi-VN" b="0" i="0" dirty="0">
                <a:solidFill>
                  <a:srgbClr val="333333"/>
                </a:solidFill>
                <a:effectLst/>
                <a:latin typeface="Open Sans" panose="020B0606030504020204" pitchFamily="34" charset="0"/>
              </a:rPr>
              <a:t>Map trong java chỉ chứa các giá trị key duy nhất</a:t>
            </a:r>
            <a:endParaRPr lang="en-US" b="0" i="0" dirty="0">
              <a:solidFill>
                <a:srgbClr val="333333"/>
              </a:solidFill>
              <a:effectLst/>
              <a:latin typeface="Open Sans" panose="020B0606030504020204" pitchFamily="34" charset="0"/>
            </a:endParaRPr>
          </a:p>
          <a:p>
            <a:pPr>
              <a:buFont typeface="Wingdings" panose="05000000000000000000" pitchFamily="2" charset="2"/>
              <a:buChar char="v"/>
            </a:pPr>
            <a:endParaRPr lang="en-US" b="0" i="0" dirty="0">
              <a:solidFill>
                <a:srgbClr val="333333"/>
              </a:solidFill>
              <a:effectLst/>
              <a:latin typeface="Open Sans" panose="020B0606030504020204" pitchFamily="34" charset="0"/>
            </a:endParaRPr>
          </a:p>
          <a:p>
            <a:pPr>
              <a:buFont typeface="Wingdings" panose="05000000000000000000" pitchFamily="2" charset="2"/>
              <a:buChar char="v"/>
            </a:pPr>
            <a:r>
              <a:rPr lang="en-US" dirty="0" err="1">
                <a:solidFill>
                  <a:srgbClr val="333333"/>
                </a:solidFill>
                <a:latin typeface="Open Sans" panose="020B0606030504020204" pitchFamily="34" charset="0"/>
              </a:rPr>
              <a:t>Nếu</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lưu</a:t>
            </a:r>
            <a:r>
              <a:rPr lang="en-US" dirty="0">
                <a:solidFill>
                  <a:srgbClr val="333333"/>
                </a:solidFill>
                <a:latin typeface="Open Sans" panose="020B0606030504020204" pitchFamily="34" charset="0"/>
              </a:rPr>
              <a:t> key </a:t>
            </a:r>
            <a:r>
              <a:rPr lang="en-US" dirty="0" err="1">
                <a:solidFill>
                  <a:srgbClr val="333333"/>
                </a:solidFill>
                <a:latin typeface="Open Sans" panose="020B0606030504020204" pitchFamily="34" charset="0"/>
              </a:rPr>
              <a:t>trùng</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nhau</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thì</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nó</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sẽ</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bị</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ghi</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đè</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giá</a:t>
            </a:r>
            <a:r>
              <a:rPr lang="en-US" dirty="0">
                <a:solidFill>
                  <a:srgbClr val="333333"/>
                </a:solidFill>
                <a:latin typeface="Open Sans" panose="020B0606030504020204" pitchFamily="34" charset="0"/>
              </a:rPr>
              <a:t> </a:t>
            </a:r>
            <a:r>
              <a:rPr lang="en-US" dirty="0" err="1">
                <a:solidFill>
                  <a:srgbClr val="333333"/>
                </a:solidFill>
                <a:latin typeface="Open Sans" panose="020B0606030504020204" pitchFamily="34" charset="0"/>
              </a:rPr>
              <a:t>trị</a:t>
            </a:r>
            <a:endParaRPr lang="en-US" dirty="0"/>
          </a:p>
        </p:txBody>
      </p:sp>
    </p:spTree>
    <p:extLst>
      <p:ext uri="{BB962C8B-B14F-4D97-AF65-F5344CB8AC3E}">
        <p14:creationId xmlns:p14="http://schemas.microsoft.com/office/powerpoint/2010/main" val="32414969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38E8095-1DBD-0BB3-D8FB-128A04C14C7C}"/>
              </a:ext>
            </a:extLst>
          </p:cNvPr>
          <p:cNvSpPr>
            <a:spLocks noGrp="1"/>
          </p:cNvSpPr>
          <p:nvPr>
            <p:ph type="title"/>
          </p:nvPr>
        </p:nvSpPr>
        <p:spPr/>
        <p:txBody>
          <a:bodyPr/>
          <a:lstStyle/>
          <a:p>
            <a:r>
              <a:rPr lang="en-US" dirty="0" err="1"/>
              <a:t>Các</a:t>
            </a:r>
            <a:r>
              <a:rPr lang="en-US" dirty="0"/>
              <a:t> </a:t>
            </a:r>
            <a:r>
              <a:rPr lang="en-US" dirty="0" err="1"/>
              <a:t>phương</a:t>
            </a:r>
            <a:r>
              <a:rPr lang="en-US" dirty="0"/>
              <a:t> </a:t>
            </a:r>
            <a:r>
              <a:rPr lang="en-US" dirty="0" err="1"/>
              <a:t>thức</a:t>
            </a:r>
            <a:r>
              <a:rPr lang="en-US" dirty="0"/>
              <a:t> </a:t>
            </a:r>
            <a:r>
              <a:rPr lang="en-US" dirty="0" err="1"/>
              <a:t>trong</a:t>
            </a:r>
            <a:r>
              <a:rPr lang="en-US" dirty="0"/>
              <a:t> Map</a:t>
            </a:r>
          </a:p>
        </p:txBody>
      </p:sp>
      <p:graphicFrame>
        <p:nvGraphicFramePr>
          <p:cNvPr id="7" name="Table 7">
            <a:extLst>
              <a:ext uri="{FF2B5EF4-FFF2-40B4-BE49-F238E27FC236}">
                <a16:creationId xmlns:a16="http://schemas.microsoft.com/office/drawing/2014/main" id="{7BCFDB64-E6C7-DD93-2232-245807A00815}"/>
              </a:ext>
            </a:extLst>
          </p:cNvPr>
          <p:cNvGraphicFramePr>
            <a:graphicFrameLocks noGrp="1"/>
          </p:cNvGraphicFramePr>
          <p:nvPr>
            <p:ph idx="4294967295"/>
            <p:extLst>
              <p:ext uri="{D42A27DB-BD31-4B8C-83A1-F6EECF244321}">
                <p14:modId xmlns:p14="http://schemas.microsoft.com/office/powerpoint/2010/main" val="568463452"/>
              </p:ext>
            </p:extLst>
          </p:nvPr>
        </p:nvGraphicFramePr>
        <p:xfrm>
          <a:off x="628625" y="1489075"/>
          <a:ext cx="7886700" cy="2392680"/>
        </p:xfrm>
        <a:graphic>
          <a:graphicData uri="http://schemas.openxmlformats.org/drawingml/2006/table">
            <a:tbl>
              <a:tblPr firstRow="1" bandRow="1">
                <a:tableStyleId>{C083E6E3-FA7D-4D7B-A595-EF9225AFEA82}</a:tableStyleId>
              </a:tblPr>
              <a:tblGrid>
                <a:gridCol w="3943350">
                  <a:extLst>
                    <a:ext uri="{9D8B030D-6E8A-4147-A177-3AD203B41FA5}">
                      <a16:colId xmlns:a16="http://schemas.microsoft.com/office/drawing/2014/main" val="1232908859"/>
                    </a:ext>
                  </a:extLst>
                </a:gridCol>
                <a:gridCol w="3943350">
                  <a:extLst>
                    <a:ext uri="{9D8B030D-6E8A-4147-A177-3AD203B41FA5}">
                      <a16:colId xmlns:a16="http://schemas.microsoft.com/office/drawing/2014/main" val="243661556"/>
                    </a:ext>
                  </a:extLst>
                </a:gridCol>
              </a:tblGrid>
              <a:tr h="278130">
                <a:tc>
                  <a:txBody>
                    <a:bodyPr/>
                    <a:lstStyle/>
                    <a:p>
                      <a:r>
                        <a:rPr lang="en-US" sz="1100" dirty="0"/>
                        <a:t>Method</a:t>
                      </a:r>
                    </a:p>
                  </a:txBody>
                  <a:tcPr marL="68580" marR="68580" marT="34290" marB="34290"/>
                </a:tc>
                <a:tc>
                  <a:txBody>
                    <a:bodyPr/>
                    <a:lstStyle/>
                    <a:p>
                      <a:r>
                        <a:rPr lang="en-US" sz="1100" dirty="0"/>
                        <a:t>Description</a:t>
                      </a:r>
                    </a:p>
                  </a:txBody>
                  <a:tcPr marL="68580" marR="68580" marT="34290" marB="34290"/>
                </a:tc>
                <a:extLst>
                  <a:ext uri="{0D108BD9-81ED-4DB2-BD59-A6C34878D82A}">
                    <a16:rowId xmlns:a16="http://schemas.microsoft.com/office/drawing/2014/main" val="2780014253"/>
                  </a:ext>
                </a:extLst>
              </a:tr>
              <a:tr h="278130">
                <a:tc>
                  <a:txBody>
                    <a:bodyPr/>
                    <a:lstStyle/>
                    <a:p>
                      <a:r>
                        <a:rPr lang="en-US" sz="1400" b="0" kern="1200" dirty="0">
                          <a:solidFill>
                            <a:schemeClr val="dk1"/>
                          </a:solidFill>
                          <a:effectLst/>
                        </a:rPr>
                        <a:t>put(Object key, Object value)</a:t>
                      </a:r>
                      <a:endParaRPr lang="en-US" sz="1100" dirty="0"/>
                    </a:p>
                  </a:txBody>
                  <a:tcPr marL="68580" marR="68580" marT="34290" marB="34290"/>
                </a:tc>
                <a:tc>
                  <a:txBody>
                    <a:bodyPr/>
                    <a:lstStyle/>
                    <a:p>
                      <a:r>
                        <a:rPr lang="en-US" sz="1400" b="0" kern="1200" dirty="0" err="1">
                          <a:solidFill>
                            <a:schemeClr val="dk1"/>
                          </a:solidFill>
                          <a:effectLst/>
                        </a:rPr>
                        <a:t>Thêm</a:t>
                      </a:r>
                      <a:r>
                        <a:rPr lang="en-US" sz="1400" b="0" kern="1200" dirty="0">
                          <a:solidFill>
                            <a:schemeClr val="dk1"/>
                          </a:solidFill>
                          <a:effectLst/>
                        </a:rPr>
                        <a:t> </a:t>
                      </a:r>
                      <a:r>
                        <a:rPr lang="en-US" sz="1400" b="0" kern="1200" dirty="0" err="1">
                          <a:solidFill>
                            <a:schemeClr val="dk1"/>
                          </a:solidFill>
                          <a:effectLst/>
                        </a:rPr>
                        <a:t>một</a:t>
                      </a:r>
                      <a:r>
                        <a:rPr lang="en-US" sz="1400" b="0" kern="1200" dirty="0">
                          <a:solidFill>
                            <a:schemeClr val="dk1"/>
                          </a:solidFill>
                          <a:effectLst/>
                        </a:rPr>
                        <a:t> </a:t>
                      </a:r>
                      <a:r>
                        <a:rPr lang="en-US" sz="1400" b="0" kern="1200" dirty="0" err="1">
                          <a:solidFill>
                            <a:schemeClr val="dk1"/>
                          </a:solidFill>
                          <a:effectLst/>
                        </a:rPr>
                        <a:t>cặp</a:t>
                      </a:r>
                      <a:r>
                        <a:rPr lang="en-US" sz="1400" b="0" kern="1200" dirty="0">
                          <a:solidFill>
                            <a:schemeClr val="dk1"/>
                          </a:solidFill>
                          <a:effectLst/>
                        </a:rPr>
                        <a:t> Key-Value</a:t>
                      </a:r>
                      <a:endParaRPr lang="en-US" sz="1100" dirty="0"/>
                    </a:p>
                  </a:txBody>
                  <a:tcPr marL="68580" marR="68580" marT="34290" marB="34290"/>
                </a:tc>
                <a:extLst>
                  <a:ext uri="{0D108BD9-81ED-4DB2-BD59-A6C34878D82A}">
                    <a16:rowId xmlns:a16="http://schemas.microsoft.com/office/drawing/2014/main" val="1941462935"/>
                  </a:ext>
                </a:extLst>
              </a:tr>
              <a:tr h="480060">
                <a:tc>
                  <a:txBody>
                    <a:bodyPr/>
                    <a:lstStyle/>
                    <a:p>
                      <a:r>
                        <a:rPr lang="en-US" sz="1400" b="0" kern="1200" dirty="0">
                          <a:solidFill>
                            <a:schemeClr val="dk1"/>
                          </a:solidFill>
                          <a:effectLst/>
                        </a:rPr>
                        <a:t>remove(Object key)</a:t>
                      </a:r>
                      <a:endParaRPr lang="en-US" sz="1100" dirty="0"/>
                    </a:p>
                  </a:txBody>
                  <a:tcPr marL="68580" marR="68580" marT="34290" marB="34290"/>
                </a:tc>
                <a:tc>
                  <a:txBody>
                    <a:bodyPr/>
                    <a:lstStyle/>
                    <a:p>
                      <a:r>
                        <a:rPr lang="en-US" sz="1400" b="0" kern="1200" dirty="0">
                          <a:solidFill>
                            <a:schemeClr val="dk1"/>
                          </a:solidFill>
                          <a:effectLst/>
                        </a:rPr>
                        <a:t>S</a:t>
                      </a:r>
                      <a:r>
                        <a:rPr lang="vi-VN" sz="1400" b="0" kern="1200" dirty="0">
                          <a:solidFill>
                            <a:schemeClr val="dk1"/>
                          </a:solidFill>
                          <a:effectLst/>
                        </a:rPr>
                        <a:t>ử dụng để xóa một mục nhập của key được chỉ định.</a:t>
                      </a:r>
                      <a:endParaRPr lang="en-US" sz="1100" dirty="0"/>
                    </a:p>
                  </a:txBody>
                  <a:tcPr marL="68580" marR="68580" marT="34290" marB="34290"/>
                </a:tc>
                <a:extLst>
                  <a:ext uri="{0D108BD9-81ED-4DB2-BD59-A6C34878D82A}">
                    <a16:rowId xmlns:a16="http://schemas.microsoft.com/office/drawing/2014/main" val="840800871"/>
                  </a:ext>
                </a:extLst>
              </a:tr>
              <a:tr h="278130">
                <a:tc>
                  <a:txBody>
                    <a:bodyPr/>
                    <a:lstStyle/>
                    <a:p>
                      <a:r>
                        <a:rPr lang="en-US" sz="1400" b="0" kern="1200" dirty="0">
                          <a:solidFill>
                            <a:schemeClr val="dk1"/>
                          </a:solidFill>
                          <a:effectLst/>
                        </a:rPr>
                        <a:t>get(Object key)</a:t>
                      </a:r>
                      <a:endParaRPr lang="en-US" sz="1100" dirty="0"/>
                    </a:p>
                  </a:txBody>
                  <a:tcPr marL="68580" marR="68580" marT="34290" marB="34290"/>
                </a:tc>
                <a:tc>
                  <a:txBody>
                    <a:bodyPr/>
                    <a:lstStyle/>
                    <a:p>
                      <a:r>
                        <a:rPr lang="vi-VN" sz="1400" b="0" kern="1200" dirty="0">
                          <a:solidFill>
                            <a:schemeClr val="dk1"/>
                          </a:solidFill>
                          <a:effectLst/>
                        </a:rPr>
                        <a:t>sử dụng để trả lại giá trị cho khoá được chỉ định.</a:t>
                      </a:r>
                      <a:endParaRPr lang="en-US" sz="1100" dirty="0"/>
                    </a:p>
                  </a:txBody>
                  <a:tcPr marL="68580" marR="68580" marT="34290" marB="34290"/>
                </a:tc>
                <a:extLst>
                  <a:ext uri="{0D108BD9-81ED-4DB2-BD59-A6C34878D82A}">
                    <a16:rowId xmlns:a16="http://schemas.microsoft.com/office/drawing/2014/main" val="2292095382"/>
                  </a:ext>
                </a:extLst>
              </a:tr>
              <a:tr h="278130">
                <a:tc>
                  <a:txBody>
                    <a:bodyPr/>
                    <a:lstStyle/>
                    <a:p>
                      <a:r>
                        <a:rPr lang="en-US" sz="1400" b="0" kern="1200" dirty="0" err="1">
                          <a:solidFill>
                            <a:schemeClr val="dk1"/>
                          </a:solidFill>
                          <a:effectLst/>
                        </a:rPr>
                        <a:t>containsKey</a:t>
                      </a:r>
                      <a:r>
                        <a:rPr lang="en-US" sz="1400" b="0" kern="1200" dirty="0">
                          <a:solidFill>
                            <a:schemeClr val="dk1"/>
                          </a:solidFill>
                          <a:effectLst/>
                        </a:rPr>
                        <a:t>(Object key)</a:t>
                      </a:r>
                      <a:endParaRPr lang="en-US" sz="1100" dirty="0"/>
                    </a:p>
                  </a:txBody>
                  <a:tcPr marL="68580" marR="68580" marT="34290" marB="34290"/>
                </a:tc>
                <a:tc>
                  <a:txBody>
                    <a:bodyPr/>
                    <a:lstStyle/>
                    <a:p>
                      <a:r>
                        <a:rPr lang="en-US" sz="1400" dirty="0" err="1"/>
                        <a:t>Kiểm</a:t>
                      </a:r>
                      <a:r>
                        <a:rPr lang="en-US" sz="1400" dirty="0"/>
                        <a:t> </a:t>
                      </a:r>
                      <a:r>
                        <a:rPr lang="en-US" sz="1400" dirty="0" err="1"/>
                        <a:t>tra</a:t>
                      </a:r>
                      <a:r>
                        <a:rPr lang="en-US" sz="1400" dirty="0"/>
                        <a:t> key </a:t>
                      </a:r>
                      <a:r>
                        <a:rPr lang="en-US" sz="1400" dirty="0" err="1"/>
                        <a:t>đó</a:t>
                      </a:r>
                      <a:r>
                        <a:rPr lang="en-US" sz="1400" dirty="0"/>
                        <a:t> </a:t>
                      </a:r>
                      <a:r>
                        <a:rPr lang="en-US" sz="1400" dirty="0" err="1"/>
                        <a:t>có</a:t>
                      </a:r>
                      <a:r>
                        <a:rPr lang="en-US" sz="1400" dirty="0"/>
                        <a:t> </a:t>
                      </a:r>
                      <a:r>
                        <a:rPr lang="en-US" sz="1400" dirty="0" err="1"/>
                        <a:t>tồn</a:t>
                      </a:r>
                      <a:r>
                        <a:rPr lang="en-US" sz="1400" dirty="0"/>
                        <a:t> </a:t>
                      </a:r>
                      <a:r>
                        <a:rPr lang="en-US" sz="1400" dirty="0" err="1"/>
                        <a:t>tại</a:t>
                      </a:r>
                      <a:r>
                        <a:rPr lang="en-US" sz="1400" dirty="0"/>
                        <a:t> hay k</a:t>
                      </a:r>
                    </a:p>
                  </a:txBody>
                  <a:tcPr marL="68580" marR="68580" marT="34290" marB="34290"/>
                </a:tc>
                <a:extLst>
                  <a:ext uri="{0D108BD9-81ED-4DB2-BD59-A6C34878D82A}">
                    <a16:rowId xmlns:a16="http://schemas.microsoft.com/office/drawing/2014/main" val="267758346"/>
                  </a:ext>
                </a:extLst>
              </a:tr>
              <a:tr h="278130">
                <a:tc>
                  <a:txBody>
                    <a:bodyPr/>
                    <a:lstStyle/>
                    <a:p>
                      <a:r>
                        <a:rPr lang="en-US" sz="1400" b="0" kern="1200" dirty="0" err="1">
                          <a:solidFill>
                            <a:schemeClr val="dk1"/>
                          </a:solidFill>
                          <a:effectLst/>
                        </a:rPr>
                        <a:t>keySet</a:t>
                      </a:r>
                      <a:r>
                        <a:rPr lang="en-US" sz="1400" b="0" kern="1200" dirty="0">
                          <a:solidFill>
                            <a:schemeClr val="dk1"/>
                          </a:solidFill>
                          <a:effectLst/>
                        </a:rPr>
                        <a:t>()</a:t>
                      </a:r>
                      <a:endParaRPr lang="en-US" sz="1100" dirty="0"/>
                    </a:p>
                  </a:txBody>
                  <a:tcPr marL="68580" marR="68580" marT="34290" marB="34290"/>
                </a:tc>
                <a:tc>
                  <a:txBody>
                    <a:bodyPr/>
                    <a:lstStyle/>
                    <a:p>
                      <a:r>
                        <a:rPr lang="en-US" sz="1400" b="0" kern="1200" dirty="0">
                          <a:solidFill>
                            <a:schemeClr val="dk1"/>
                          </a:solidFill>
                          <a:effectLst/>
                        </a:rPr>
                        <a:t>T</a:t>
                      </a:r>
                      <a:r>
                        <a:rPr lang="vi-VN" sz="1400" b="0" kern="1200" dirty="0">
                          <a:solidFill>
                            <a:schemeClr val="dk1"/>
                          </a:solidFill>
                          <a:effectLst/>
                        </a:rPr>
                        <a:t>rả</a:t>
                      </a:r>
                      <a:r>
                        <a:rPr lang="en-US" sz="1400" b="0" kern="1200" dirty="0">
                          <a:solidFill>
                            <a:schemeClr val="dk1"/>
                          </a:solidFill>
                          <a:effectLst/>
                        </a:rPr>
                        <a:t> </a:t>
                      </a:r>
                      <a:r>
                        <a:rPr lang="en-US" sz="1400" b="0" kern="1200" dirty="0" err="1">
                          <a:solidFill>
                            <a:schemeClr val="dk1"/>
                          </a:solidFill>
                          <a:effectLst/>
                        </a:rPr>
                        <a:t>về</a:t>
                      </a:r>
                      <a:r>
                        <a:rPr lang="vi-VN" sz="1400" b="0" kern="1200" dirty="0">
                          <a:solidFill>
                            <a:schemeClr val="dk1"/>
                          </a:solidFill>
                          <a:effectLst/>
                        </a:rPr>
                        <a:t> đối tượng Set có chứa tất cả các keys.</a:t>
                      </a:r>
                      <a:endParaRPr lang="en-US" sz="1100" dirty="0"/>
                    </a:p>
                  </a:txBody>
                  <a:tcPr marL="68580" marR="68580" marT="34290" marB="34290"/>
                </a:tc>
                <a:extLst>
                  <a:ext uri="{0D108BD9-81ED-4DB2-BD59-A6C34878D82A}">
                    <a16:rowId xmlns:a16="http://schemas.microsoft.com/office/drawing/2014/main" val="151564386"/>
                  </a:ext>
                </a:extLst>
              </a:tr>
              <a:tr h="278130">
                <a:tc>
                  <a:txBody>
                    <a:bodyPr/>
                    <a:lstStyle/>
                    <a:p>
                      <a:endParaRPr lang="en-US" sz="1100" dirty="0"/>
                    </a:p>
                  </a:txBody>
                  <a:tcPr marL="68580" marR="68580" marT="34290" marB="34290"/>
                </a:tc>
                <a:tc>
                  <a:txBody>
                    <a:bodyPr/>
                    <a:lstStyle/>
                    <a:p>
                      <a:endParaRPr lang="en-US" sz="1100" dirty="0"/>
                    </a:p>
                  </a:txBody>
                  <a:tcPr marL="68580" marR="68580" marT="34290" marB="34290"/>
                </a:tc>
                <a:extLst>
                  <a:ext uri="{0D108BD9-81ED-4DB2-BD59-A6C34878D82A}">
                    <a16:rowId xmlns:a16="http://schemas.microsoft.com/office/drawing/2014/main" val="4025027534"/>
                  </a:ext>
                </a:extLst>
              </a:tr>
            </a:tbl>
          </a:graphicData>
        </a:graphic>
      </p:graphicFrame>
    </p:spTree>
    <p:extLst>
      <p:ext uri="{BB962C8B-B14F-4D97-AF65-F5344CB8AC3E}">
        <p14:creationId xmlns:p14="http://schemas.microsoft.com/office/powerpoint/2010/main" val="13330966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275F6528-65D0-0CC6-1D1A-51B388884057}"/>
              </a:ext>
            </a:extLst>
          </p:cNvPr>
          <p:cNvSpPr>
            <a:spLocks noChangeArrowheads="1"/>
          </p:cNvSpPr>
          <p:nvPr/>
        </p:nvSpPr>
        <p:spPr bwMode="auto">
          <a:xfrm>
            <a:off x="1418069" y="1112878"/>
            <a:ext cx="4841069" cy="3662541"/>
          </a:xfrm>
          <a:prstGeom prst="rect">
            <a:avLst/>
          </a:prstGeom>
          <a:solidFill>
            <a:schemeClr val="bg2"/>
          </a:solidFill>
          <a:ln>
            <a:noFill/>
          </a:ln>
          <a:effec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buClrTx/>
            </a:pPr>
            <a:endParaRPr lang="en-US" altLang="en-US" b="1" dirty="0">
              <a:solidFill>
                <a:srgbClr val="006699"/>
              </a:solidFill>
              <a:latin typeface="Monaco"/>
            </a:endParaRPr>
          </a:p>
          <a:p>
            <a:pPr defTabSz="685800">
              <a:buClrTx/>
            </a:pPr>
            <a:r>
              <a:rPr lang="en-US" altLang="en-US" b="1" dirty="0">
                <a:solidFill>
                  <a:srgbClr val="006699"/>
                </a:solidFill>
                <a:latin typeface="Monaco"/>
              </a:rPr>
              <a:t>public</a:t>
            </a:r>
            <a:r>
              <a:rPr lang="en-US" altLang="en-US" dirty="0">
                <a:solidFill>
                  <a:srgbClr val="333333"/>
                </a:solidFill>
                <a:latin typeface="Monaco"/>
              </a:rPr>
              <a:t> </a:t>
            </a:r>
            <a:r>
              <a:rPr lang="en-US" altLang="en-US" b="1" dirty="0">
                <a:solidFill>
                  <a:srgbClr val="006699"/>
                </a:solidFill>
                <a:latin typeface="Monaco"/>
              </a:rPr>
              <a:t>static</a:t>
            </a:r>
            <a:r>
              <a:rPr lang="en-US" altLang="en-US" dirty="0">
                <a:solidFill>
                  <a:srgbClr val="333333"/>
                </a:solidFill>
                <a:latin typeface="Monaco"/>
              </a:rPr>
              <a:t> </a:t>
            </a:r>
            <a:r>
              <a:rPr lang="en-US" altLang="en-US" b="1" dirty="0">
                <a:solidFill>
                  <a:srgbClr val="006699"/>
                </a:solidFill>
                <a:latin typeface="Monaco"/>
              </a:rPr>
              <a:t>void</a:t>
            </a:r>
            <a:r>
              <a:rPr lang="en-US" altLang="en-US" dirty="0">
                <a:solidFill>
                  <a:srgbClr val="333333"/>
                </a:solidFill>
                <a:latin typeface="Monaco"/>
              </a:rPr>
              <a:t> </a:t>
            </a:r>
            <a:r>
              <a:rPr lang="en-US" altLang="en-US" dirty="0">
                <a:solidFill>
                  <a:srgbClr val="000000"/>
                </a:solidFill>
                <a:latin typeface="Monaco"/>
              </a:rPr>
              <a:t>main(String </a:t>
            </a:r>
            <a:r>
              <a:rPr lang="en-US" altLang="en-US" dirty="0" err="1">
                <a:solidFill>
                  <a:srgbClr val="000000"/>
                </a:solidFill>
                <a:latin typeface="Monaco"/>
              </a:rPr>
              <a:t>args</a:t>
            </a:r>
            <a:r>
              <a:rPr lang="en-US" altLang="en-US" dirty="0">
                <a:solidFill>
                  <a:srgbClr val="000000"/>
                </a:solidFill>
                <a:latin typeface="Monaco"/>
              </a:rPr>
              <a:t>[]) {</a:t>
            </a:r>
            <a:endParaRPr lang="en-US" altLang="en-US" dirty="0"/>
          </a:p>
          <a:p>
            <a:pPr defTabSz="685800">
              <a:buClrTx/>
            </a:pPr>
            <a:r>
              <a:rPr lang="en-US" altLang="en-US" dirty="0">
                <a:solidFill>
                  <a:srgbClr val="C7254E"/>
                </a:solidFill>
                <a:latin typeface="Monaco"/>
              </a:rPr>
              <a:t>        </a:t>
            </a:r>
            <a:r>
              <a:rPr lang="en-US" altLang="en-US" dirty="0">
                <a:solidFill>
                  <a:srgbClr val="008200"/>
                </a:solidFill>
                <a:latin typeface="Monaco"/>
              </a:rPr>
              <a:t>// </a:t>
            </a:r>
            <a:r>
              <a:rPr lang="en-US" altLang="en-US" dirty="0" err="1">
                <a:solidFill>
                  <a:srgbClr val="008200"/>
                </a:solidFill>
                <a:latin typeface="Monaco"/>
              </a:rPr>
              <a:t>init</a:t>
            </a:r>
            <a:r>
              <a:rPr lang="en-US" altLang="en-US" dirty="0">
                <a:solidFill>
                  <a:srgbClr val="008200"/>
                </a:solidFill>
                <a:latin typeface="Monaco"/>
              </a:rPr>
              <a:t> map</a:t>
            </a:r>
            <a:endParaRPr lang="en-US" altLang="en-US" dirty="0"/>
          </a:p>
          <a:p>
            <a:pPr defTabSz="685800">
              <a:buClrTx/>
            </a:pPr>
            <a:r>
              <a:rPr lang="en-US" altLang="en-US" dirty="0">
                <a:solidFill>
                  <a:srgbClr val="C7254E"/>
                </a:solidFill>
                <a:latin typeface="Monaco"/>
              </a:rPr>
              <a:t>        </a:t>
            </a:r>
            <a:r>
              <a:rPr lang="en-US" altLang="en-US" dirty="0">
                <a:solidFill>
                  <a:srgbClr val="000000"/>
                </a:solidFill>
                <a:latin typeface="Monaco"/>
              </a:rPr>
              <a:t>Map&lt;Integer, String&gt; map = </a:t>
            </a:r>
            <a:r>
              <a:rPr lang="en-US" altLang="en-US" b="1" dirty="0">
                <a:solidFill>
                  <a:srgbClr val="006699"/>
                </a:solidFill>
                <a:latin typeface="Monaco"/>
              </a:rPr>
              <a:t>new</a:t>
            </a:r>
            <a:r>
              <a:rPr lang="en-US" altLang="en-US" dirty="0">
                <a:solidFill>
                  <a:srgbClr val="333333"/>
                </a:solidFill>
                <a:latin typeface="Monaco"/>
              </a:rPr>
              <a:t> </a:t>
            </a:r>
            <a:r>
              <a:rPr lang="en-US" altLang="en-US" dirty="0">
                <a:solidFill>
                  <a:srgbClr val="000000"/>
                </a:solidFill>
                <a:latin typeface="Monaco"/>
              </a:rPr>
              <a:t>HashMap&lt;Integer, String&gt;();</a:t>
            </a:r>
            <a:endParaRPr lang="en-US" altLang="en-US" dirty="0"/>
          </a:p>
          <a:p>
            <a:pPr defTabSz="685800">
              <a:buClrTx/>
            </a:pPr>
            <a:r>
              <a:rPr lang="en-US" altLang="en-US" dirty="0">
                <a:solidFill>
                  <a:srgbClr val="C7254E"/>
                </a:solidFill>
                <a:latin typeface="Monaco"/>
              </a:rPr>
              <a:t>        </a:t>
            </a:r>
            <a:r>
              <a:rPr lang="en-US" altLang="en-US" dirty="0" err="1">
                <a:solidFill>
                  <a:srgbClr val="000000"/>
                </a:solidFill>
                <a:latin typeface="Monaco"/>
              </a:rPr>
              <a:t>map.put</a:t>
            </a:r>
            <a:r>
              <a:rPr lang="en-US" altLang="en-US" dirty="0">
                <a:solidFill>
                  <a:srgbClr val="000000"/>
                </a:solidFill>
                <a:latin typeface="Monaco"/>
              </a:rPr>
              <a:t>(</a:t>
            </a:r>
            <a:r>
              <a:rPr lang="en-US" altLang="en-US" dirty="0">
                <a:solidFill>
                  <a:srgbClr val="009900"/>
                </a:solidFill>
                <a:latin typeface="Monaco"/>
              </a:rPr>
              <a:t>100</a:t>
            </a:r>
            <a:r>
              <a:rPr lang="en-US" altLang="en-US" dirty="0">
                <a:solidFill>
                  <a:srgbClr val="000000"/>
                </a:solidFill>
                <a:latin typeface="Monaco"/>
              </a:rPr>
              <a:t>, </a:t>
            </a:r>
            <a:r>
              <a:rPr lang="en-US" altLang="en-US" dirty="0">
                <a:solidFill>
                  <a:srgbClr val="0000FF"/>
                </a:solidFill>
                <a:latin typeface="Monaco"/>
              </a:rPr>
              <a:t>"A"</a:t>
            </a:r>
            <a:r>
              <a:rPr lang="en-US" altLang="en-US" dirty="0">
                <a:solidFill>
                  <a:srgbClr val="000000"/>
                </a:solidFill>
                <a:latin typeface="Monaco"/>
              </a:rPr>
              <a:t>);</a:t>
            </a:r>
            <a:endParaRPr lang="en-US" altLang="en-US" dirty="0"/>
          </a:p>
          <a:p>
            <a:pPr defTabSz="685800">
              <a:buClrTx/>
            </a:pPr>
            <a:r>
              <a:rPr lang="en-US" altLang="en-US" dirty="0">
                <a:solidFill>
                  <a:srgbClr val="C7254E"/>
                </a:solidFill>
                <a:latin typeface="Monaco"/>
              </a:rPr>
              <a:t>        </a:t>
            </a:r>
            <a:r>
              <a:rPr lang="en-US" altLang="en-US" dirty="0" err="1">
                <a:solidFill>
                  <a:srgbClr val="000000"/>
                </a:solidFill>
                <a:latin typeface="Monaco"/>
              </a:rPr>
              <a:t>map.put</a:t>
            </a:r>
            <a:r>
              <a:rPr lang="en-US" altLang="en-US" dirty="0">
                <a:solidFill>
                  <a:srgbClr val="000000"/>
                </a:solidFill>
                <a:latin typeface="Monaco"/>
              </a:rPr>
              <a:t>(</a:t>
            </a:r>
            <a:r>
              <a:rPr lang="en-US" altLang="en-US" dirty="0">
                <a:solidFill>
                  <a:srgbClr val="009900"/>
                </a:solidFill>
                <a:latin typeface="Monaco"/>
              </a:rPr>
              <a:t>101</a:t>
            </a:r>
            <a:r>
              <a:rPr lang="en-US" altLang="en-US" dirty="0">
                <a:solidFill>
                  <a:srgbClr val="000000"/>
                </a:solidFill>
                <a:latin typeface="Monaco"/>
              </a:rPr>
              <a:t>, </a:t>
            </a:r>
            <a:r>
              <a:rPr lang="en-US" altLang="en-US" dirty="0">
                <a:solidFill>
                  <a:srgbClr val="0000FF"/>
                </a:solidFill>
                <a:latin typeface="Monaco"/>
              </a:rPr>
              <a:t>"B"</a:t>
            </a:r>
            <a:r>
              <a:rPr lang="en-US" altLang="en-US" dirty="0">
                <a:solidFill>
                  <a:srgbClr val="000000"/>
                </a:solidFill>
                <a:latin typeface="Monaco"/>
              </a:rPr>
              <a:t>);</a:t>
            </a:r>
            <a:endParaRPr lang="en-US" altLang="en-US" dirty="0"/>
          </a:p>
          <a:p>
            <a:pPr defTabSz="685800">
              <a:buClrTx/>
            </a:pPr>
            <a:r>
              <a:rPr lang="en-US" altLang="en-US" dirty="0">
                <a:solidFill>
                  <a:srgbClr val="C7254E"/>
                </a:solidFill>
                <a:latin typeface="Monaco"/>
              </a:rPr>
              <a:t>        </a:t>
            </a:r>
            <a:r>
              <a:rPr lang="en-US" altLang="en-US" dirty="0" err="1">
                <a:solidFill>
                  <a:srgbClr val="000000"/>
                </a:solidFill>
                <a:latin typeface="Monaco"/>
              </a:rPr>
              <a:t>map.put</a:t>
            </a:r>
            <a:r>
              <a:rPr lang="en-US" altLang="en-US" dirty="0">
                <a:solidFill>
                  <a:srgbClr val="000000"/>
                </a:solidFill>
                <a:latin typeface="Monaco"/>
              </a:rPr>
              <a:t>(</a:t>
            </a:r>
            <a:r>
              <a:rPr lang="en-US" altLang="en-US" dirty="0">
                <a:solidFill>
                  <a:srgbClr val="009900"/>
                </a:solidFill>
                <a:latin typeface="Monaco"/>
              </a:rPr>
              <a:t>102</a:t>
            </a:r>
            <a:r>
              <a:rPr lang="en-US" altLang="en-US" dirty="0">
                <a:solidFill>
                  <a:srgbClr val="000000"/>
                </a:solidFill>
                <a:latin typeface="Monaco"/>
              </a:rPr>
              <a:t>, </a:t>
            </a:r>
            <a:r>
              <a:rPr lang="en-US" altLang="en-US" dirty="0">
                <a:solidFill>
                  <a:srgbClr val="0000FF"/>
                </a:solidFill>
                <a:latin typeface="Monaco"/>
              </a:rPr>
              <a:t>"C"</a:t>
            </a:r>
            <a:r>
              <a:rPr lang="en-US" altLang="en-US" dirty="0">
                <a:solidFill>
                  <a:srgbClr val="000000"/>
                </a:solidFill>
                <a:latin typeface="Monaco"/>
              </a:rPr>
              <a:t>);</a:t>
            </a:r>
          </a:p>
          <a:p>
            <a:pPr defTabSz="685800">
              <a:buClrTx/>
            </a:pPr>
            <a:r>
              <a:rPr lang="en-US" altLang="en-US" dirty="0">
                <a:solidFill>
                  <a:srgbClr val="808080"/>
                </a:solidFill>
                <a:latin typeface="JetBrains Mono"/>
              </a:rPr>
              <a:t>        // Check </a:t>
            </a:r>
            <a:r>
              <a:rPr lang="en-US" altLang="en-US" dirty="0" err="1">
                <a:solidFill>
                  <a:srgbClr val="808080"/>
                </a:solidFill>
                <a:latin typeface="JetBrains Mono"/>
              </a:rPr>
              <a:t>có</a:t>
            </a:r>
            <a:r>
              <a:rPr lang="en-US" altLang="en-US" dirty="0">
                <a:solidFill>
                  <a:srgbClr val="808080"/>
                </a:solidFill>
                <a:latin typeface="JetBrains Mono"/>
              </a:rPr>
              <a:t> key </a:t>
            </a:r>
            <a:r>
              <a:rPr lang="en-US" altLang="en-US" dirty="0" err="1">
                <a:solidFill>
                  <a:srgbClr val="808080"/>
                </a:solidFill>
                <a:latin typeface="JetBrains Mono"/>
              </a:rPr>
              <a:t>nào</a:t>
            </a:r>
            <a:r>
              <a:rPr lang="en-US" altLang="en-US" dirty="0">
                <a:solidFill>
                  <a:srgbClr val="808080"/>
                </a:solidFill>
                <a:latin typeface="JetBrains Mono"/>
              </a:rPr>
              <a:t> =100 hay k</a:t>
            </a:r>
            <a:endParaRPr lang="en-US" altLang="en-US" dirty="0">
              <a:solidFill>
                <a:srgbClr val="000000"/>
              </a:solidFill>
              <a:latin typeface="Monaco"/>
            </a:endParaRPr>
          </a:p>
          <a:p>
            <a:pPr defTabSz="685800">
              <a:buClrTx/>
            </a:pPr>
            <a:r>
              <a:rPr lang="en-US" altLang="en-US" dirty="0">
                <a:solidFill>
                  <a:srgbClr val="CC7832"/>
                </a:solidFill>
                <a:latin typeface="JetBrains Mono"/>
              </a:rPr>
              <a:t>        </a:t>
            </a:r>
            <a:r>
              <a:rPr lang="en-US" altLang="en-US" dirty="0">
                <a:latin typeface="JetBrains Mono"/>
              </a:rPr>
              <a:t>if(</a:t>
            </a:r>
            <a:r>
              <a:rPr lang="en-US" altLang="en-US" dirty="0" err="1">
                <a:latin typeface="JetBrains Mono"/>
              </a:rPr>
              <a:t>map.containsKey</a:t>
            </a:r>
            <a:r>
              <a:rPr lang="en-US" altLang="en-US" dirty="0">
                <a:latin typeface="JetBrains Mono"/>
              </a:rPr>
              <a:t>(100)) </a:t>
            </a:r>
          </a:p>
          <a:p>
            <a:pPr defTabSz="685800">
              <a:buClrTx/>
            </a:pPr>
            <a:r>
              <a:rPr lang="en-US" altLang="en-US" dirty="0">
                <a:latin typeface="JetBrains Mono"/>
              </a:rPr>
              <a:t>        </a:t>
            </a:r>
            <a:r>
              <a:rPr lang="en-US" altLang="en-US" dirty="0" err="1">
                <a:latin typeface="JetBrains Mono"/>
              </a:rPr>
              <a:t>System.</a:t>
            </a:r>
            <a:r>
              <a:rPr lang="en-US" altLang="en-US" i="1" dirty="0" err="1">
                <a:latin typeface="JetBrains Mono"/>
              </a:rPr>
              <a:t>out</a:t>
            </a:r>
            <a:r>
              <a:rPr lang="en-US" altLang="en-US" dirty="0" err="1">
                <a:latin typeface="JetBrains Mono"/>
              </a:rPr>
              <a:t>.println</a:t>
            </a:r>
            <a:r>
              <a:rPr lang="en-US" altLang="en-US" dirty="0">
                <a:latin typeface="JetBrains Mono"/>
              </a:rPr>
              <a:t>(</a:t>
            </a:r>
            <a:r>
              <a:rPr lang="en-US" altLang="en-US" dirty="0" err="1">
                <a:latin typeface="JetBrains Mono"/>
              </a:rPr>
              <a:t>map.get</a:t>
            </a:r>
            <a:r>
              <a:rPr lang="en-US" altLang="en-US" dirty="0">
                <a:latin typeface="JetBrains Mono"/>
              </a:rPr>
              <a:t>(100));</a:t>
            </a:r>
            <a:endParaRPr lang="en-US" altLang="en-US" dirty="0"/>
          </a:p>
          <a:p>
            <a:pPr defTabSz="685800">
              <a:buClrTx/>
            </a:pPr>
            <a:endParaRPr lang="en-US" altLang="en-US" dirty="0"/>
          </a:p>
          <a:p>
            <a:pPr defTabSz="685800">
              <a:buClrTx/>
            </a:pPr>
            <a:r>
              <a:rPr lang="en-US" altLang="en-US" dirty="0">
                <a:solidFill>
                  <a:srgbClr val="C7254E"/>
                </a:solidFill>
                <a:latin typeface="Monaco"/>
              </a:rPr>
              <a:t>        </a:t>
            </a:r>
            <a:r>
              <a:rPr lang="en-US" altLang="en-US" dirty="0">
                <a:solidFill>
                  <a:srgbClr val="008200"/>
                </a:solidFill>
                <a:latin typeface="Monaco"/>
              </a:rPr>
              <a:t>// show map</a:t>
            </a:r>
            <a:endParaRPr lang="en-US" altLang="en-US" dirty="0"/>
          </a:p>
          <a:p>
            <a:pPr defTabSz="685800">
              <a:buClrTx/>
            </a:pPr>
            <a:r>
              <a:rPr lang="en-US" altLang="en-US" dirty="0">
                <a:solidFill>
                  <a:srgbClr val="C7254E"/>
                </a:solidFill>
                <a:latin typeface="Monaco"/>
              </a:rPr>
              <a:t>        </a:t>
            </a:r>
            <a:r>
              <a:rPr lang="en-US" altLang="en-US" dirty="0">
                <a:solidFill>
                  <a:srgbClr val="000000"/>
                </a:solidFill>
                <a:latin typeface="Monaco"/>
              </a:rPr>
              <a:t>Set&lt;Integer&gt; set = </a:t>
            </a:r>
            <a:r>
              <a:rPr lang="en-US" altLang="en-US" dirty="0" err="1">
                <a:solidFill>
                  <a:srgbClr val="000000"/>
                </a:solidFill>
                <a:latin typeface="Monaco"/>
              </a:rPr>
              <a:t>map.keySet</a:t>
            </a:r>
            <a:r>
              <a:rPr lang="en-US" altLang="en-US" dirty="0">
                <a:solidFill>
                  <a:srgbClr val="000000"/>
                </a:solidFill>
                <a:latin typeface="Monaco"/>
              </a:rPr>
              <a:t>();</a:t>
            </a:r>
          </a:p>
          <a:p>
            <a:pPr defTabSz="685800">
              <a:buClrTx/>
            </a:pPr>
            <a:r>
              <a:rPr lang="en-US" altLang="en-US" dirty="0">
                <a:solidFill>
                  <a:srgbClr val="C7254E"/>
                </a:solidFill>
                <a:latin typeface="Monaco"/>
              </a:rPr>
              <a:t>        </a:t>
            </a:r>
            <a:r>
              <a:rPr lang="en-US" altLang="en-US" b="1" dirty="0">
                <a:solidFill>
                  <a:srgbClr val="006699"/>
                </a:solidFill>
                <a:latin typeface="Monaco"/>
              </a:rPr>
              <a:t>for</a:t>
            </a:r>
            <a:r>
              <a:rPr lang="en-US" altLang="en-US" dirty="0">
                <a:solidFill>
                  <a:srgbClr val="333333"/>
                </a:solidFill>
                <a:latin typeface="Monaco"/>
              </a:rPr>
              <a:t> </a:t>
            </a:r>
            <a:r>
              <a:rPr lang="en-US" altLang="en-US" dirty="0">
                <a:solidFill>
                  <a:srgbClr val="000000"/>
                </a:solidFill>
                <a:latin typeface="Monaco"/>
              </a:rPr>
              <a:t>(Integer key : set) {</a:t>
            </a:r>
            <a:endParaRPr lang="en-US" altLang="en-US" dirty="0"/>
          </a:p>
          <a:p>
            <a:pPr defTabSz="685800">
              <a:buClrTx/>
            </a:pPr>
            <a:r>
              <a:rPr lang="en-US" altLang="en-US" dirty="0">
                <a:solidFill>
                  <a:srgbClr val="C7254E"/>
                </a:solidFill>
                <a:latin typeface="Monaco"/>
              </a:rPr>
              <a:t>            </a:t>
            </a:r>
            <a:r>
              <a:rPr lang="en-US" altLang="en-US" dirty="0" err="1">
                <a:solidFill>
                  <a:srgbClr val="000000"/>
                </a:solidFill>
                <a:latin typeface="Monaco"/>
              </a:rPr>
              <a:t>System.out.println</a:t>
            </a:r>
            <a:r>
              <a:rPr lang="en-US" altLang="en-US" dirty="0">
                <a:solidFill>
                  <a:srgbClr val="000000"/>
                </a:solidFill>
                <a:latin typeface="Monaco"/>
              </a:rPr>
              <a:t>(key + </a:t>
            </a:r>
            <a:r>
              <a:rPr lang="en-US" altLang="en-US" dirty="0">
                <a:solidFill>
                  <a:srgbClr val="0000FF"/>
                </a:solidFill>
                <a:latin typeface="Monaco"/>
              </a:rPr>
              <a:t>" "</a:t>
            </a:r>
            <a:r>
              <a:rPr lang="en-US" altLang="en-US" dirty="0">
                <a:solidFill>
                  <a:srgbClr val="333333"/>
                </a:solidFill>
                <a:latin typeface="Monaco"/>
              </a:rPr>
              <a:t> </a:t>
            </a:r>
            <a:r>
              <a:rPr lang="en-US" altLang="en-US" dirty="0">
                <a:solidFill>
                  <a:srgbClr val="000000"/>
                </a:solidFill>
                <a:latin typeface="Monaco"/>
              </a:rPr>
              <a:t>+ </a:t>
            </a:r>
            <a:r>
              <a:rPr lang="en-US" altLang="en-US" dirty="0" err="1">
                <a:solidFill>
                  <a:srgbClr val="000000"/>
                </a:solidFill>
                <a:latin typeface="Monaco"/>
              </a:rPr>
              <a:t>map.get</a:t>
            </a:r>
            <a:r>
              <a:rPr lang="en-US" altLang="en-US" dirty="0">
                <a:solidFill>
                  <a:srgbClr val="000000"/>
                </a:solidFill>
                <a:latin typeface="Monaco"/>
              </a:rPr>
              <a:t>(key));</a:t>
            </a:r>
            <a:endParaRPr lang="en-US" altLang="en-US" dirty="0"/>
          </a:p>
          <a:p>
            <a:pPr defTabSz="685800">
              <a:buClrTx/>
            </a:pPr>
            <a:r>
              <a:rPr lang="en-US" altLang="en-US" dirty="0">
                <a:solidFill>
                  <a:srgbClr val="C7254E"/>
                </a:solidFill>
                <a:latin typeface="Monaco"/>
              </a:rPr>
              <a:t>        </a:t>
            </a:r>
            <a:r>
              <a:rPr lang="en-US" altLang="en-US" dirty="0">
                <a:solidFill>
                  <a:srgbClr val="000000"/>
                </a:solidFill>
                <a:latin typeface="Monaco"/>
              </a:rPr>
              <a:t>}</a:t>
            </a:r>
            <a:endParaRPr lang="en-US" altLang="en-US" dirty="0"/>
          </a:p>
          <a:p>
            <a:pPr defTabSz="685800">
              <a:buClrTx/>
            </a:pPr>
            <a:r>
              <a:rPr lang="en-US" altLang="en-US" dirty="0">
                <a:solidFill>
                  <a:srgbClr val="C7254E"/>
                </a:solidFill>
                <a:latin typeface="Monaco"/>
              </a:rPr>
              <a:t>    </a:t>
            </a:r>
            <a:r>
              <a:rPr lang="en-US" altLang="en-US" dirty="0">
                <a:solidFill>
                  <a:srgbClr val="000000"/>
                </a:solidFill>
                <a:latin typeface="Monaco"/>
              </a:rPr>
              <a:t>}</a:t>
            </a:r>
            <a:endParaRPr lang="en-US" altLang="en-US" dirty="0"/>
          </a:p>
        </p:txBody>
      </p:sp>
      <p:sp>
        <p:nvSpPr>
          <p:cNvPr id="2" name="Title 1">
            <a:extLst>
              <a:ext uri="{FF2B5EF4-FFF2-40B4-BE49-F238E27FC236}">
                <a16:creationId xmlns:a16="http://schemas.microsoft.com/office/drawing/2014/main" id="{C851CAE7-E9ED-DEFB-20E9-48CC03966EF6}"/>
              </a:ext>
            </a:extLst>
          </p:cNvPr>
          <p:cNvSpPr>
            <a:spLocks noGrp="1"/>
          </p:cNvSpPr>
          <p:nvPr>
            <p:ph type="title"/>
          </p:nvPr>
        </p:nvSpPr>
        <p:spPr/>
        <p:txBody>
          <a:bodyPr/>
          <a:lstStyle/>
          <a:p>
            <a:r>
              <a:rPr lang="en-US" dirty="0"/>
              <a:t>Map - Example</a:t>
            </a:r>
          </a:p>
        </p:txBody>
      </p:sp>
    </p:spTree>
    <p:extLst>
      <p:ext uri="{BB962C8B-B14F-4D97-AF65-F5344CB8AC3E}">
        <p14:creationId xmlns:p14="http://schemas.microsoft.com/office/powerpoint/2010/main" val="7253798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8763E-CEB1-78BB-E882-D18FC544C3D8}"/>
              </a:ext>
            </a:extLst>
          </p:cNvPr>
          <p:cNvSpPr>
            <a:spLocks noGrp="1"/>
          </p:cNvSpPr>
          <p:nvPr>
            <p:ph type="title"/>
          </p:nvPr>
        </p:nvSpPr>
        <p:spPr/>
        <p:txBody>
          <a:bodyPr>
            <a:normAutofit/>
          </a:bodyPr>
          <a:lstStyle/>
          <a:p>
            <a:r>
              <a:rPr lang="en-US" sz="2100" dirty="0" err="1">
                <a:solidFill>
                  <a:srgbClr val="333333"/>
                </a:solidFill>
                <a:latin typeface="Open Sans" panose="020B0606030504020204" pitchFamily="34" charset="0"/>
              </a:rPr>
              <a:t>Map.Entry</a:t>
            </a:r>
            <a:r>
              <a:rPr lang="en-US" sz="2100" dirty="0">
                <a:solidFill>
                  <a:srgbClr val="333333"/>
                </a:solidFill>
                <a:latin typeface="Open Sans" panose="020B0606030504020204" pitchFamily="34" charset="0"/>
              </a:rPr>
              <a:t> </a:t>
            </a:r>
            <a:r>
              <a:rPr lang="en-US" sz="2100" dirty="0" err="1">
                <a:solidFill>
                  <a:srgbClr val="333333"/>
                </a:solidFill>
                <a:latin typeface="Open Sans" panose="020B0606030504020204" pitchFamily="34" charset="0"/>
              </a:rPr>
              <a:t>để</a:t>
            </a:r>
            <a:r>
              <a:rPr lang="en-US" sz="2100" dirty="0">
                <a:solidFill>
                  <a:srgbClr val="333333"/>
                </a:solidFill>
                <a:latin typeface="Open Sans" panose="020B0606030504020204" pitchFamily="34" charset="0"/>
              </a:rPr>
              <a:t> </a:t>
            </a:r>
            <a:r>
              <a:rPr lang="en-US" sz="2100" dirty="0" err="1">
                <a:solidFill>
                  <a:srgbClr val="333333"/>
                </a:solidFill>
                <a:latin typeface="Open Sans" panose="020B0606030504020204" pitchFamily="34" charset="0"/>
              </a:rPr>
              <a:t>truy</a:t>
            </a:r>
            <a:r>
              <a:rPr lang="en-US" sz="2100" dirty="0">
                <a:solidFill>
                  <a:srgbClr val="333333"/>
                </a:solidFill>
                <a:latin typeface="Open Sans" panose="020B0606030504020204" pitchFamily="34" charset="0"/>
              </a:rPr>
              <a:t> </a:t>
            </a:r>
            <a:r>
              <a:rPr lang="en-US" sz="2100" dirty="0" err="1">
                <a:solidFill>
                  <a:srgbClr val="333333"/>
                </a:solidFill>
                <a:latin typeface="Open Sans" panose="020B0606030504020204" pitchFamily="34" charset="0"/>
              </a:rPr>
              <a:t>cập</a:t>
            </a:r>
            <a:r>
              <a:rPr lang="en-US" sz="2100" dirty="0">
                <a:solidFill>
                  <a:srgbClr val="333333"/>
                </a:solidFill>
                <a:latin typeface="Open Sans" panose="020B0606030504020204" pitchFamily="34" charset="0"/>
              </a:rPr>
              <a:t> </a:t>
            </a:r>
            <a:r>
              <a:rPr lang="en-US" sz="2100" dirty="0" err="1">
                <a:solidFill>
                  <a:srgbClr val="333333"/>
                </a:solidFill>
                <a:latin typeface="Open Sans" panose="020B0606030504020204" pitchFamily="34" charset="0"/>
              </a:rPr>
              <a:t>các</a:t>
            </a:r>
            <a:r>
              <a:rPr lang="en-US" sz="2100" dirty="0">
                <a:solidFill>
                  <a:srgbClr val="333333"/>
                </a:solidFill>
                <a:latin typeface="Open Sans" panose="020B0606030504020204" pitchFamily="34" charset="0"/>
              </a:rPr>
              <a:t> </a:t>
            </a:r>
            <a:r>
              <a:rPr lang="en-US" sz="2100" dirty="0" err="1">
                <a:solidFill>
                  <a:srgbClr val="333333"/>
                </a:solidFill>
                <a:latin typeface="Open Sans" panose="020B0606030504020204" pitchFamily="34" charset="0"/>
              </a:rPr>
              <a:t>phần</a:t>
            </a:r>
            <a:r>
              <a:rPr lang="en-US" sz="2100" dirty="0">
                <a:solidFill>
                  <a:srgbClr val="333333"/>
                </a:solidFill>
                <a:latin typeface="Open Sans" panose="020B0606030504020204" pitchFamily="34" charset="0"/>
              </a:rPr>
              <a:t> </a:t>
            </a:r>
            <a:r>
              <a:rPr lang="en-US" sz="2100" dirty="0" err="1">
                <a:solidFill>
                  <a:srgbClr val="333333"/>
                </a:solidFill>
                <a:latin typeface="Open Sans" panose="020B0606030504020204" pitchFamily="34" charset="0"/>
              </a:rPr>
              <a:t>tử</a:t>
            </a:r>
            <a:r>
              <a:rPr lang="en-US" sz="2100" dirty="0">
                <a:solidFill>
                  <a:srgbClr val="333333"/>
                </a:solidFill>
                <a:latin typeface="Open Sans" panose="020B0606030504020204" pitchFamily="34" charset="0"/>
              </a:rPr>
              <a:t> </a:t>
            </a:r>
            <a:r>
              <a:rPr lang="en-US" sz="2100" dirty="0" err="1">
                <a:solidFill>
                  <a:srgbClr val="333333"/>
                </a:solidFill>
                <a:latin typeface="Open Sans" panose="020B0606030504020204" pitchFamily="34" charset="0"/>
              </a:rPr>
              <a:t>của</a:t>
            </a:r>
            <a:r>
              <a:rPr lang="en-US" sz="2100" dirty="0">
                <a:solidFill>
                  <a:srgbClr val="333333"/>
                </a:solidFill>
                <a:latin typeface="Open Sans" panose="020B0606030504020204" pitchFamily="34" charset="0"/>
              </a:rPr>
              <a:t> Map</a:t>
            </a:r>
            <a:endParaRPr lang="en-US" sz="2100" dirty="0"/>
          </a:p>
        </p:txBody>
      </p:sp>
      <p:sp>
        <p:nvSpPr>
          <p:cNvPr id="5" name="Rectangle 2">
            <a:extLst>
              <a:ext uri="{FF2B5EF4-FFF2-40B4-BE49-F238E27FC236}">
                <a16:creationId xmlns:a16="http://schemas.microsoft.com/office/drawing/2014/main" id="{51C15AAC-139A-B63D-2D40-FABE61DF9851}"/>
              </a:ext>
            </a:extLst>
          </p:cNvPr>
          <p:cNvSpPr>
            <a:spLocks noGrp="1" noChangeArrowheads="1"/>
          </p:cNvSpPr>
          <p:nvPr>
            <p:ph sz="half" idx="1"/>
          </p:nvPr>
        </p:nvSpPr>
        <p:spPr bwMode="auto">
          <a:xfrm>
            <a:off x="712580" y="1180289"/>
            <a:ext cx="4841069"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spcFirstLastPara="1"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defTabSz="685800">
              <a:buClrTx/>
              <a:buSzTx/>
              <a:buNone/>
            </a:pPr>
            <a:r>
              <a:rPr lang="en-US" altLang="en-US" sz="1400" b="1" dirty="0">
                <a:solidFill>
                  <a:srgbClr val="006699"/>
                </a:solidFill>
                <a:latin typeface="Monaco"/>
              </a:rPr>
              <a:t>public</a:t>
            </a:r>
            <a:r>
              <a:rPr lang="en-US" altLang="en-US" sz="1400" dirty="0">
                <a:solidFill>
                  <a:srgbClr val="333333"/>
                </a:solidFill>
                <a:latin typeface="Monaco"/>
              </a:rPr>
              <a:t> </a:t>
            </a:r>
            <a:r>
              <a:rPr lang="en-US" altLang="en-US" sz="1400" b="1" dirty="0">
                <a:solidFill>
                  <a:srgbClr val="006699"/>
                </a:solidFill>
                <a:latin typeface="Monaco"/>
              </a:rPr>
              <a:t>static</a:t>
            </a:r>
            <a:r>
              <a:rPr lang="en-US" altLang="en-US" sz="1400" dirty="0">
                <a:solidFill>
                  <a:srgbClr val="333333"/>
                </a:solidFill>
                <a:latin typeface="Monaco"/>
              </a:rPr>
              <a:t> </a:t>
            </a:r>
            <a:r>
              <a:rPr lang="en-US" altLang="en-US" sz="1400" b="1" dirty="0">
                <a:solidFill>
                  <a:srgbClr val="006699"/>
                </a:solidFill>
                <a:latin typeface="Monaco"/>
              </a:rPr>
              <a:t>void</a:t>
            </a:r>
            <a:r>
              <a:rPr lang="en-US" altLang="en-US" sz="1400" dirty="0">
                <a:solidFill>
                  <a:srgbClr val="333333"/>
                </a:solidFill>
                <a:latin typeface="Monaco"/>
              </a:rPr>
              <a:t> </a:t>
            </a:r>
            <a:r>
              <a:rPr lang="en-US" altLang="en-US" sz="1400" dirty="0">
                <a:solidFill>
                  <a:srgbClr val="000000"/>
                </a:solidFill>
                <a:latin typeface="Monaco"/>
              </a:rPr>
              <a:t>main(String </a:t>
            </a:r>
            <a:r>
              <a:rPr lang="en-US" altLang="en-US" sz="1400" dirty="0" err="1">
                <a:solidFill>
                  <a:srgbClr val="000000"/>
                </a:solidFill>
                <a:latin typeface="Monaco"/>
              </a:rPr>
              <a:t>args</a:t>
            </a:r>
            <a:r>
              <a:rPr lang="en-US" altLang="en-US" sz="1400" dirty="0">
                <a:solidFill>
                  <a:srgbClr val="000000"/>
                </a:solidFill>
                <a:latin typeface="Monaco"/>
              </a:rPr>
              <a:t>[]) {</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a:solidFill>
                  <a:srgbClr val="008200"/>
                </a:solidFill>
                <a:latin typeface="Monaco"/>
              </a:rPr>
              <a:t>// </a:t>
            </a:r>
            <a:r>
              <a:rPr lang="en-US" altLang="en-US" sz="1400" dirty="0" err="1">
                <a:solidFill>
                  <a:srgbClr val="008200"/>
                </a:solidFill>
                <a:latin typeface="Monaco"/>
              </a:rPr>
              <a:t>init</a:t>
            </a:r>
            <a:r>
              <a:rPr lang="en-US" altLang="en-US" sz="1400" dirty="0">
                <a:solidFill>
                  <a:srgbClr val="008200"/>
                </a:solidFill>
                <a:latin typeface="Monaco"/>
              </a:rPr>
              <a:t> map</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a:solidFill>
                  <a:srgbClr val="000000"/>
                </a:solidFill>
                <a:latin typeface="Monaco"/>
              </a:rPr>
              <a:t>Map&lt;Integer, String&gt; map = </a:t>
            </a:r>
            <a:r>
              <a:rPr lang="en-US" altLang="en-US" sz="1400" b="1" dirty="0">
                <a:solidFill>
                  <a:srgbClr val="006699"/>
                </a:solidFill>
                <a:latin typeface="Monaco"/>
              </a:rPr>
              <a:t>new</a:t>
            </a:r>
            <a:r>
              <a:rPr lang="en-US" altLang="en-US" sz="1400" dirty="0">
                <a:solidFill>
                  <a:srgbClr val="333333"/>
                </a:solidFill>
                <a:latin typeface="Monaco"/>
              </a:rPr>
              <a:t> </a:t>
            </a:r>
            <a:r>
              <a:rPr lang="en-US" altLang="en-US" sz="1400" dirty="0">
                <a:solidFill>
                  <a:srgbClr val="000000"/>
                </a:solidFill>
                <a:latin typeface="Monaco"/>
              </a:rPr>
              <a:t>HashMap&lt;Integer, String&gt;();</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a:solidFill>
                  <a:srgbClr val="008200"/>
                </a:solidFill>
                <a:latin typeface="Monaco"/>
              </a:rPr>
              <a:t>// add elements to map</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err="1">
                <a:solidFill>
                  <a:srgbClr val="000000"/>
                </a:solidFill>
                <a:latin typeface="Monaco"/>
              </a:rPr>
              <a:t>map.put</a:t>
            </a:r>
            <a:r>
              <a:rPr lang="en-US" altLang="en-US" sz="1400" dirty="0">
                <a:solidFill>
                  <a:srgbClr val="000000"/>
                </a:solidFill>
                <a:latin typeface="Monaco"/>
              </a:rPr>
              <a:t>(</a:t>
            </a:r>
            <a:r>
              <a:rPr lang="en-US" altLang="en-US" sz="1400" dirty="0">
                <a:solidFill>
                  <a:srgbClr val="009900"/>
                </a:solidFill>
                <a:latin typeface="Monaco"/>
              </a:rPr>
              <a:t>1</a:t>
            </a:r>
            <a:r>
              <a:rPr lang="en-US" altLang="en-US" sz="1400" dirty="0">
                <a:solidFill>
                  <a:srgbClr val="000000"/>
                </a:solidFill>
                <a:latin typeface="Monaco"/>
              </a:rPr>
              <a:t>, </a:t>
            </a:r>
            <a:r>
              <a:rPr lang="en-US" altLang="en-US" sz="1400" dirty="0">
                <a:solidFill>
                  <a:srgbClr val="0000FF"/>
                </a:solidFill>
                <a:latin typeface="Monaco"/>
              </a:rPr>
              <a:t>"Java"</a:t>
            </a:r>
            <a:r>
              <a:rPr lang="en-US" altLang="en-US" sz="1400" dirty="0">
                <a:solidFill>
                  <a:srgbClr val="000000"/>
                </a:solidFill>
                <a:latin typeface="Monaco"/>
              </a:rPr>
              <a:t>);</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err="1">
                <a:solidFill>
                  <a:srgbClr val="000000"/>
                </a:solidFill>
                <a:latin typeface="Monaco"/>
              </a:rPr>
              <a:t>map.put</a:t>
            </a:r>
            <a:r>
              <a:rPr lang="en-US" altLang="en-US" sz="1400" dirty="0">
                <a:solidFill>
                  <a:srgbClr val="000000"/>
                </a:solidFill>
                <a:latin typeface="Monaco"/>
              </a:rPr>
              <a:t>(</a:t>
            </a:r>
            <a:r>
              <a:rPr lang="en-US" altLang="en-US" sz="1400" dirty="0">
                <a:solidFill>
                  <a:srgbClr val="009900"/>
                </a:solidFill>
                <a:latin typeface="Monaco"/>
              </a:rPr>
              <a:t>3</a:t>
            </a:r>
            <a:r>
              <a:rPr lang="en-US" altLang="en-US" sz="1400" dirty="0">
                <a:solidFill>
                  <a:srgbClr val="000000"/>
                </a:solidFill>
                <a:latin typeface="Monaco"/>
              </a:rPr>
              <a:t>, </a:t>
            </a:r>
            <a:r>
              <a:rPr lang="en-US" altLang="en-US" sz="1400" dirty="0">
                <a:solidFill>
                  <a:srgbClr val="0000FF"/>
                </a:solidFill>
                <a:latin typeface="Monaco"/>
              </a:rPr>
              <a:t>"C++"</a:t>
            </a:r>
            <a:r>
              <a:rPr lang="en-US" altLang="en-US" sz="1400" dirty="0">
                <a:solidFill>
                  <a:srgbClr val="000000"/>
                </a:solidFill>
                <a:latin typeface="Monaco"/>
              </a:rPr>
              <a:t>);</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err="1">
                <a:solidFill>
                  <a:srgbClr val="000000"/>
                </a:solidFill>
                <a:latin typeface="Monaco"/>
              </a:rPr>
              <a:t>map.put</a:t>
            </a:r>
            <a:r>
              <a:rPr lang="en-US" altLang="en-US" sz="1400" dirty="0">
                <a:solidFill>
                  <a:srgbClr val="000000"/>
                </a:solidFill>
                <a:latin typeface="Monaco"/>
              </a:rPr>
              <a:t>(</a:t>
            </a:r>
            <a:r>
              <a:rPr lang="en-US" altLang="en-US" sz="1400" dirty="0">
                <a:solidFill>
                  <a:srgbClr val="009900"/>
                </a:solidFill>
                <a:latin typeface="Monaco"/>
              </a:rPr>
              <a:t>2</a:t>
            </a:r>
            <a:r>
              <a:rPr lang="en-US" altLang="en-US" sz="1400" dirty="0">
                <a:solidFill>
                  <a:srgbClr val="000000"/>
                </a:solidFill>
                <a:latin typeface="Monaco"/>
              </a:rPr>
              <a:t>, </a:t>
            </a:r>
            <a:r>
              <a:rPr lang="en-US" altLang="en-US" sz="1400" dirty="0">
                <a:solidFill>
                  <a:srgbClr val="0000FF"/>
                </a:solidFill>
                <a:latin typeface="Monaco"/>
              </a:rPr>
              <a:t>"PHP"</a:t>
            </a:r>
            <a:r>
              <a:rPr lang="en-US" altLang="en-US" sz="1400" dirty="0">
                <a:solidFill>
                  <a:srgbClr val="000000"/>
                </a:solidFill>
                <a:latin typeface="Monaco"/>
              </a:rPr>
              <a:t>);</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err="1">
                <a:solidFill>
                  <a:srgbClr val="000000"/>
                </a:solidFill>
                <a:latin typeface="Monaco"/>
              </a:rPr>
              <a:t>map.put</a:t>
            </a:r>
            <a:r>
              <a:rPr lang="en-US" altLang="en-US" sz="1400" dirty="0">
                <a:solidFill>
                  <a:srgbClr val="000000"/>
                </a:solidFill>
                <a:latin typeface="Monaco"/>
              </a:rPr>
              <a:t>(</a:t>
            </a:r>
            <a:r>
              <a:rPr lang="en-US" altLang="en-US" sz="1400" dirty="0">
                <a:solidFill>
                  <a:srgbClr val="009900"/>
                </a:solidFill>
                <a:latin typeface="Monaco"/>
              </a:rPr>
              <a:t>4</a:t>
            </a:r>
            <a:r>
              <a:rPr lang="en-US" altLang="en-US" sz="1400" dirty="0">
                <a:solidFill>
                  <a:srgbClr val="000000"/>
                </a:solidFill>
                <a:latin typeface="Monaco"/>
              </a:rPr>
              <a:t>, </a:t>
            </a:r>
            <a:r>
              <a:rPr lang="en-US" altLang="en-US" sz="1400" dirty="0">
                <a:solidFill>
                  <a:srgbClr val="0000FF"/>
                </a:solidFill>
                <a:latin typeface="Monaco"/>
              </a:rPr>
              <a:t>"Python"</a:t>
            </a:r>
            <a:r>
              <a:rPr lang="en-US" altLang="en-US" sz="1400" dirty="0">
                <a:solidFill>
                  <a:srgbClr val="000000"/>
                </a:solidFill>
                <a:latin typeface="Monaco"/>
              </a:rPr>
              <a:t>);</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a:solidFill>
                  <a:srgbClr val="008200"/>
                </a:solidFill>
                <a:latin typeface="Monaco"/>
              </a:rPr>
              <a:t>// show map</a:t>
            </a:r>
            <a:endParaRPr lang="en-US" altLang="en-US" sz="1400" dirty="0"/>
          </a:p>
          <a:p>
            <a:pPr marL="0" indent="0" defTabSz="685800">
              <a:buClrTx/>
              <a:buSzTx/>
              <a:buNone/>
            </a:pPr>
            <a:r>
              <a:rPr lang="en-US" altLang="en-US" sz="1400" dirty="0">
                <a:solidFill>
                  <a:srgbClr val="C7254E"/>
                </a:solidFill>
                <a:latin typeface="Monaco"/>
              </a:rPr>
              <a:t>        </a:t>
            </a:r>
            <a:r>
              <a:rPr lang="en-US" altLang="en-US" sz="1400" b="1" dirty="0">
                <a:solidFill>
                  <a:srgbClr val="006699"/>
                </a:solidFill>
                <a:latin typeface="Monaco"/>
              </a:rPr>
              <a:t>for</a:t>
            </a:r>
            <a:r>
              <a:rPr lang="en-US" altLang="en-US" sz="1400" dirty="0">
                <a:solidFill>
                  <a:srgbClr val="333333"/>
                </a:solidFill>
                <a:latin typeface="Monaco"/>
              </a:rPr>
              <a:t> </a:t>
            </a:r>
            <a:r>
              <a:rPr lang="en-US" altLang="en-US" sz="1400" dirty="0">
                <a:solidFill>
                  <a:srgbClr val="000000"/>
                </a:solidFill>
                <a:latin typeface="Monaco"/>
              </a:rPr>
              <a:t>(</a:t>
            </a:r>
            <a:r>
              <a:rPr lang="en-US" altLang="en-US" sz="1400" dirty="0" err="1">
                <a:solidFill>
                  <a:srgbClr val="000000"/>
                </a:solidFill>
                <a:latin typeface="Monaco"/>
              </a:rPr>
              <a:t>Map.Entry</a:t>
            </a:r>
            <a:r>
              <a:rPr lang="en-US" altLang="en-US" sz="1400" dirty="0">
                <a:solidFill>
                  <a:srgbClr val="000000"/>
                </a:solidFill>
                <a:latin typeface="Monaco"/>
              </a:rPr>
              <a:t>&lt;Integer, String&gt; entry : </a:t>
            </a:r>
            <a:r>
              <a:rPr lang="en-US" altLang="en-US" sz="1400" dirty="0" err="1">
                <a:solidFill>
                  <a:srgbClr val="000000"/>
                </a:solidFill>
                <a:latin typeface="Monaco"/>
              </a:rPr>
              <a:t>map.entrySet</a:t>
            </a:r>
            <a:r>
              <a:rPr lang="en-US" altLang="en-US" sz="1400" dirty="0">
                <a:solidFill>
                  <a:srgbClr val="000000"/>
                </a:solidFill>
                <a:latin typeface="Monaco"/>
              </a:rPr>
              <a:t>()) {</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err="1">
                <a:solidFill>
                  <a:srgbClr val="000000"/>
                </a:solidFill>
                <a:latin typeface="Monaco"/>
              </a:rPr>
              <a:t>System.out.println</a:t>
            </a:r>
            <a:r>
              <a:rPr lang="en-US" altLang="en-US" sz="1400" dirty="0">
                <a:solidFill>
                  <a:srgbClr val="000000"/>
                </a:solidFill>
                <a:latin typeface="Monaco"/>
              </a:rPr>
              <a:t>(</a:t>
            </a:r>
            <a:r>
              <a:rPr lang="en-US" altLang="en-US" sz="1400" dirty="0" err="1">
                <a:solidFill>
                  <a:srgbClr val="000000"/>
                </a:solidFill>
                <a:latin typeface="Monaco"/>
              </a:rPr>
              <a:t>entry.getKey</a:t>
            </a:r>
            <a:r>
              <a:rPr lang="en-US" altLang="en-US" sz="1400" dirty="0">
                <a:solidFill>
                  <a:srgbClr val="000000"/>
                </a:solidFill>
                <a:latin typeface="Monaco"/>
              </a:rPr>
              <a:t>() + </a:t>
            </a:r>
            <a:r>
              <a:rPr lang="en-US" altLang="en-US" sz="1400" dirty="0">
                <a:solidFill>
                  <a:srgbClr val="0000FF"/>
                </a:solidFill>
                <a:latin typeface="Monaco"/>
              </a:rPr>
              <a:t>" "</a:t>
            </a:r>
            <a:r>
              <a:rPr lang="en-US" altLang="en-US" sz="1400" dirty="0">
                <a:solidFill>
                  <a:srgbClr val="333333"/>
                </a:solidFill>
                <a:latin typeface="Monaco"/>
              </a:rPr>
              <a:t> </a:t>
            </a:r>
            <a:r>
              <a:rPr lang="en-US" altLang="en-US" sz="1400" dirty="0">
                <a:solidFill>
                  <a:srgbClr val="000000"/>
                </a:solidFill>
                <a:latin typeface="Monaco"/>
              </a:rPr>
              <a:t>+ </a:t>
            </a:r>
            <a:r>
              <a:rPr lang="en-US" altLang="en-US" sz="1400" dirty="0" err="1">
                <a:solidFill>
                  <a:srgbClr val="000000"/>
                </a:solidFill>
                <a:latin typeface="Monaco"/>
              </a:rPr>
              <a:t>entry.getValue</a:t>
            </a:r>
            <a:r>
              <a:rPr lang="en-US" altLang="en-US" sz="1400" dirty="0">
                <a:solidFill>
                  <a:srgbClr val="000000"/>
                </a:solidFill>
                <a:latin typeface="Monaco"/>
              </a:rPr>
              <a:t>());</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a:solidFill>
                  <a:srgbClr val="000000"/>
                </a:solidFill>
                <a:latin typeface="Monaco"/>
              </a:rPr>
              <a:t>}</a:t>
            </a:r>
            <a:endParaRPr lang="en-US" altLang="en-US" sz="1400" dirty="0"/>
          </a:p>
          <a:p>
            <a:pPr marL="0" indent="0" defTabSz="685800">
              <a:buClrTx/>
              <a:buSzTx/>
              <a:buNone/>
            </a:pPr>
            <a:r>
              <a:rPr lang="en-US" altLang="en-US" sz="1400" dirty="0">
                <a:solidFill>
                  <a:srgbClr val="C7254E"/>
                </a:solidFill>
                <a:latin typeface="Monaco"/>
              </a:rPr>
              <a:t>    </a:t>
            </a:r>
            <a:r>
              <a:rPr lang="en-US" altLang="en-US" sz="1400" dirty="0">
                <a:solidFill>
                  <a:srgbClr val="000000"/>
                </a:solidFill>
                <a:latin typeface="Monaco"/>
              </a:rPr>
              <a:t>}</a:t>
            </a:r>
            <a:endParaRPr lang="en-US" altLang="en-US" sz="1400" dirty="0"/>
          </a:p>
        </p:txBody>
      </p:sp>
      <p:sp>
        <p:nvSpPr>
          <p:cNvPr id="7" name="Rectangle: Rounded Corners 6">
            <a:extLst>
              <a:ext uri="{FF2B5EF4-FFF2-40B4-BE49-F238E27FC236}">
                <a16:creationId xmlns:a16="http://schemas.microsoft.com/office/drawing/2014/main" id="{3FB59F5B-5343-2E4A-A34C-7AF20727F036}"/>
              </a:ext>
            </a:extLst>
          </p:cNvPr>
          <p:cNvSpPr/>
          <p:nvPr/>
        </p:nvSpPr>
        <p:spPr>
          <a:xfrm>
            <a:off x="6644936" y="1798546"/>
            <a:ext cx="1145220" cy="994172"/>
          </a:xfrm>
          <a:prstGeom prst="round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just" defTabSz="685800" eaLnBrk="0" fontAlgn="base" hangingPunct="0">
              <a:spcBef>
                <a:spcPct val="0"/>
              </a:spcBef>
              <a:spcAft>
                <a:spcPct val="0"/>
              </a:spcAft>
              <a:buClrTx/>
            </a:pPr>
            <a:r>
              <a:rPr lang="en-US" altLang="en-US" sz="1350" dirty="0">
                <a:solidFill>
                  <a:schemeClr val="bg2"/>
                </a:solidFill>
                <a:latin typeface="Courier New" panose="02070309020205020404" pitchFamily="49" charset="0"/>
                <a:cs typeface="Courier New" panose="02070309020205020404" pitchFamily="49" charset="0"/>
              </a:rPr>
              <a:t>1 Java </a:t>
            </a:r>
          </a:p>
          <a:p>
            <a:pPr algn="just" defTabSz="685800" eaLnBrk="0" fontAlgn="base" hangingPunct="0">
              <a:spcBef>
                <a:spcPct val="0"/>
              </a:spcBef>
              <a:spcAft>
                <a:spcPct val="0"/>
              </a:spcAft>
              <a:buClrTx/>
            </a:pPr>
            <a:r>
              <a:rPr lang="en-US" altLang="en-US" sz="1350" dirty="0">
                <a:solidFill>
                  <a:schemeClr val="bg2"/>
                </a:solidFill>
                <a:latin typeface="Courier New" panose="02070309020205020404" pitchFamily="49" charset="0"/>
                <a:cs typeface="Courier New" panose="02070309020205020404" pitchFamily="49" charset="0"/>
              </a:rPr>
              <a:t>2 PHP </a:t>
            </a:r>
          </a:p>
          <a:p>
            <a:pPr algn="just" defTabSz="685800" eaLnBrk="0" fontAlgn="base" hangingPunct="0">
              <a:spcBef>
                <a:spcPct val="0"/>
              </a:spcBef>
              <a:spcAft>
                <a:spcPct val="0"/>
              </a:spcAft>
              <a:buClrTx/>
            </a:pPr>
            <a:r>
              <a:rPr lang="en-US" altLang="en-US" sz="1350" dirty="0">
                <a:solidFill>
                  <a:schemeClr val="bg2"/>
                </a:solidFill>
                <a:latin typeface="Courier New" panose="02070309020205020404" pitchFamily="49" charset="0"/>
                <a:cs typeface="Courier New" panose="02070309020205020404" pitchFamily="49" charset="0"/>
              </a:rPr>
              <a:t>3 C++ </a:t>
            </a:r>
          </a:p>
          <a:p>
            <a:pPr algn="just" defTabSz="685800" eaLnBrk="0" fontAlgn="base" hangingPunct="0">
              <a:spcBef>
                <a:spcPct val="0"/>
              </a:spcBef>
              <a:spcAft>
                <a:spcPct val="0"/>
              </a:spcAft>
              <a:buClrTx/>
            </a:pPr>
            <a:r>
              <a:rPr lang="en-US" altLang="en-US" sz="1350" dirty="0">
                <a:solidFill>
                  <a:schemeClr val="bg2"/>
                </a:solidFill>
                <a:latin typeface="Courier New" panose="02070309020205020404" pitchFamily="49" charset="0"/>
                <a:cs typeface="Courier New" panose="02070309020205020404" pitchFamily="49" charset="0"/>
              </a:rPr>
              <a:t>4 Python</a:t>
            </a:r>
            <a:r>
              <a:rPr lang="en-US" altLang="en-US" sz="788" dirty="0">
                <a:solidFill>
                  <a:schemeClr val="bg2"/>
                </a:solidFill>
              </a:rPr>
              <a:t> </a:t>
            </a:r>
            <a:endParaRPr lang="en-US" altLang="en-US" sz="2100" dirty="0">
              <a:solidFill>
                <a:schemeClr val="bg2"/>
              </a:solidFill>
              <a:latin typeface="Arial" panose="020B0604020202020204" pitchFamily="34" charset="0"/>
            </a:endParaRPr>
          </a:p>
        </p:txBody>
      </p:sp>
      <p:sp>
        <p:nvSpPr>
          <p:cNvPr id="8" name="Arrow: Right 7">
            <a:extLst>
              <a:ext uri="{FF2B5EF4-FFF2-40B4-BE49-F238E27FC236}">
                <a16:creationId xmlns:a16="http://schemas.microsoft.com/office/drawing/2014/main" id="{5B6C0D3F-AADE-AF46-247A-353C9FE39921}"/>
              </a:ext>
            </a:extLst>
          </p:cNvPr>
          <p:cNvSpPr/>
          <p:nvPr/>
        </p:nvSpPr>
        <p:spPr>
          <a:xfrm>
            <a:off x="5366552" y="2217198"/>
            <a:ext cx="733806" cy="3634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Tree>
    <p:extLst>
      <p:ext uri="{BB962C8B-B14F-4D97-AF65-F5344CB8AC3E}">
        <p14:creationId xmlns:p14="http://schemas.microsoft.com/office/powerpoint/2010/main" val="34585100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E853F-4091-F7FE-72BD-B28581D399FF}"/>
              </a:ext>
            </a:extLst>
          </p:cNvPr>
          <p:cNvSpPr>
            <a:spLocks noGrp="1"/>
          </p:cNvSpPr>
          <p:nvPr>
            <p:ph type="title"/>
          </p:nvPr>
        </p:nvSpPr>
        <p:spPr/>
        <p:txBody>
          <a:bodyPr/>
          <a:lstStyle/>
          <a:p>
            <a:r>
              <a:rPr lang="en-US" dirty="0" err="1"/>
              <a:t>Các</a:t>
            </a:r>
            <a:r>
              <a:rPr lang="en-US" dirty="0"/>
              <a:t> </a:t>
            </a:r>
            <a:r>
              <a:rPr lang="en-US" dirty="0" err="1"/>
              <a:t>phương</a:t>
            </a:r>
            <a:r>
              <a:rPr lang="en-US" dirty="0"/>
              <a:t> </a:t>
            </a:r>
            <a:r>
              <a:rPr lang="en-US" dirty="0" err="1"/>
              <a:t>thức</a:t>
            </a:r>
            <a:r>
              <a:rPr lang="en-US" dirty="0"/>
              <a:t> </a:t>
            </a:r>
            <a:r>
              <a:rPr lang="en-US" dirty="0" err="1"/>
              <a:t>trong</a:t>
            </a:r>
            <a:r>
              <a:rPr lang="en-US" dirty="0"/>
              <a:t> </a:t>
            </a:r>
            <a:r>
              <a:rPr lang="en-US" dirty="0" err="1"/>
              <a:t>Map.Entry</a:t>
            </a:r>
            <a:endParaRPr lang="en-US" dirty="0"/>
          </a:p>
        </p:txBody>
      </p:sp>
      <p:graphicFrame>
        <p:nvGraphicFramePr>
          <p:cNvPr id="5" name="Table 5">
            <a:extLst>
              <a:ext uri="{FF2B5EF4-FFF2-40B4-BE49-F238E27FC236}">
                <a16:creationId xmlns:a16="http://schemas.microsoft.com/office/drawing/2014/main" id="{CCCB4F18-E0A0-9734-A6C1-D42E37CBDD86}"/>
              </a:ext>
            </a:extLst>
          </p:cNvPr>
          <p:cNvGraphicFramePr>
            <a:graphicFrameLocks noGrp="1"/>
          </p:cNvGraphicFramePr>
          <p:nvPr>
            <p:ph sz="half" idx="4294967295"/>
            <p:extLst>
              <p:ext uri="{D42A27DB-BD31-4B8C-83A1-F6EECF244321}">
                <p14:modId xmlns:p14="http://schemas.microsoft.com/office/powerpoint/2010/main" val="4105188497"/>
              </p:ext>
            </p:extLst>
          </p:nvPr>
        </p:nvGraphicFramePr>
        <p:xfrm>
          <a:off x="713225" y="1607820"/>
          <a:ext cx="7696386" cy="1181100"/>
        </p:xfrm>
        <a:graphic>
          <a:graphicData uri="http://schemas.openxmlformats.org/drawingml/2006/table">
            <a:tbl>
              <a:tblPr firstRow="1" bandRow="1">
                <a:tableStyleId>{F5AB1C69-6EDB-4FF4-983F-18BD219EF322}</a:tableStyleId>
              </a:tblPr>
              <a:tblGrid>
                <a:gridCol w="3848193">
                  <a:extLst>
                    <a:ext uri="{9D8B030D-6E8A-4147-A177-3AD203B41FA5}">
                      <a16:colId xmlns:a16="http://schemas.microsoft.com/office/drawing/2014/main" val="353783146"/>
                    </a:ext>
                  </a:extLst>
                </a:gridCol>
                <a:gridCol w="3848193">
                  <a:extLst>
                    <a:ext uri="{9D8B030D-6E8A-4147-A177-3AD203B41FA5}">
                      <a16:colId xmlns:a16="http://schemas.microsoft.com/office/drawing/2014/main" val="2157017207"/>
                    </a:ext>
                  </a:extLst>
                </a:gridCol>
              </a:tblGrid>
              <a:tr h="278130">
                <a:tc>
                  <a:txBody>
                    <a:bodyPr/>
                    <a:lstStyle/>
                    <a:p>
                      <a:r>
                        <a:rPr lang="en-US" sz="1600" dirty="0"/>
                        <a:t>Method</a:t>
                      </a:r>
                    </a:p>
                  </a:txBody>
                  <a:tcPr marL="68580" marR="68580" marT="34290" marB="34290"/>
                </a:tc>
                <a:tc>
                  <a:txBody>
                    <a:bodyPr/>
                    <a:lstStyle/>
                    <a:p>
                      <a:r>
                        <a:rPr lang="en-US" sz="1600" dirty="0" err="1"/>
                        <a:t>Mô</a:t>
                      </a:r>
                      <a:r>
                        <a:rPr lang="en-US" sz="1600" dirty="0"/>
                        <a:t> </a:t>
                      </a:r>
                      <a:r>
                        <a:rPr lang="en-US" sz="1600" dirty="0" err="1"/>
                        <a:t>tả</a:t>
                      </a:r>
                      <a:endParaRPr lang="en-US" sz="1600" dirty="0"/>
                    </a:p>
                  </a:txBody>
                  <a:tcPr marL="68580" marR="68580" marT="34290" marB="34290"/>
                </a:tc>
                <a:extLst>
                  <a:ext uri="{0D108BD9-81ED-4DB2-BD59-A6C34878D82A}">
                    <a16:rowId xmlns:a16="http://schemas.microsoft.com/office/drawing/2014/main" val="1381363386"/>
                  </a:ext>
                </a:extLst>
              </a:tr>
              <a:tr h="278130">
                <a:tc>
                  <a:txBody>
                    <a:bodyPr/>
                    <a:lstStyle/>
                    <a:p>
                      <a:r>
                        <a:rPr lang="en-US" sz="1600" b="0" kern="1200" dirty="0" err="1">
                          <a:solidFill>
                            <a:schemeClr val="dk1"/>
                          </a:solidFill>
                          <a:effectLst/>
                        </a:rPr>
                        <a:t>getKey</a:t>
                      </a:r>
                      <a:r>
                        <a:rPr lang="en-US" sz="1600" b="0" kern="1200" dirty="0">
                          <a:solidFill>
                            <a:schemeClr val="dk1"/>
                          </a:solidFill>
                          <a:effectLst/>
                        </a:rPr>
                        <a:t>()</a:t>
                      </a:r>
                      <a:endParaRPr lang="en-US" sz="1600" dirty="0"/>
                    </a:p>
                  </a:txBody>
                  <a:tcPr marL="68580" marR="68580" marT="34290" marB="34290"/>
                </a:tc>
                <a:tc>
                  <a:txBody>
                    <a:bodyPr/>
                    <a:lstStyle/>
                    <a:p>
                      <a:r>
                        <a:rPr lang="en-US" sz="1600" dirty="0" err="1"/>
                        <a:t>Trả</a:t>
                      </a:r>
                      <a:r>
                        <a:rPr lang="en-US" sz="1600" dirty="0"/>
                        <a:t> </a:t>
                      </a:r>
                      <a:r>
                        <a:rPr lang="en-US" sz="1600" dirty="0" err="1"/>
                        <a:t>về</a:t>
                      </a:r>
                      <a:r>
                        <a:rPr lang="en-US" sz="1600" dirty="0"/>
                        <a:t> </a:t>
                      </a:r>
                      <a:r>
                        <a:rPr lang="en-US" sz="1600" dirty="0" err="1"/>
                        <a:t>giá</a:t>
                      </a:r>
                      <a:r>
                        <a:rPr lang="en-US" sz="1600" dirty="0"/>
                        <a:t> </a:t>
                      </a:r>
                      <a:r>
                        <a:rPr lang="en-US" sz="1600" dirty="0" err="1"/>
                        <a:t>trị</a:t>
                      </a:r>
                      <a:r>
                        <a:rPr lang="en-US" sz="1600" dirty="0"/>
                        <a:t> </a:t>
                      </a:r>
                      <a:r>
                        <a:rPr lang="en-US" sz="1600" dirty="0" err="1"/>
                        <a:t>của</a:t>
                      </a:r>
                      <a:r>
                        <a:rPr lang="en-US" sz="1600" dirty="0"/>
                        <a:t> key</a:t>
                      </a:r>
                    </a:p>
                  </a:txBody>
                  <a:tcPr marL="68580" marR="68580" marT="34290" marB="34290"/>
                </a:tc>
                <a:extLst>
                  <a:ext uri="{0D108BD9-81ED-4DB2-BD59-A6C34878D82A}">
                    <a16:rowId xmlns:a16="http://schemas.microsoft.com/office/drawing/2014/main" val="702308298"/>
                  </a:ext>
                </a:extLst>
              </a:tr>
              <a:tr h="388620">
                <a:tc>
                  <a:txBody>
                    <a:bodyPr/>
                    <a:lstStyle/>
                    <a:p>
                      <a:r>
                        <a:rPr lang="en-US" sz="1600" dirty="0" err="1"/>
                        <a:t>getValue</a:t>
                      </a:r>
                      <a:r>
                        <a:rPr lang="en-US" sz="1600" dirty="0"/>
                        <a:t>()</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Trả</a:t>
                      </a:r>
                      <a:r>
                        <a:rPr lang="en-US" sz="1600" dirty="0"/>
                        <a:t> </a:t>
                      </a:r>
                      <a:r>
                        <a:rPr lang="en-US" sz="1600" dirty="0" err="1"/>
                        <a:t>về</a:t>
                      </a:r>
                      <a:r>
                        <a:rPr lang="en-US" sz="1600" dirty="0"/>
                        <a:t> </a:t>
                      </a:r>
                      <a:r>
                        <a:rPr lang="en-US" sz="1600" dirty="0" err="1"/>
                        <a:t>giá</a:t>
                      </a:r>
                      <a:r>
                        <a:rPr lang="en-US" sz="1600" dirty="0"/>
                        <a:t> </a:t>
                      </a:r>
                      <a:r>
                        <a:rPr lang="en-US" sz="1600" dirty="0" err="1"/>
                        <a:t>trị</a:t>
                      </a:r>
                      <a:r>
                        <a:rPr lang="en-US" sz="1600" dirty="0"/>
                        <a:t> </a:t>
                      </a:r>
                      <a:r>
                        <a:rPr lang="en-US" sz="1600" dirty="0" err="1"/>
                        <a:t>của</a:t>
                      </a:r>
                      <a:r>
                        <a:rPr lang="en-US" sz="1600" dirty="0"/>
                        <a:t> value</a:t>
                      </a:r>
                    </a:p>
                    <a:p>
                      <a:endParaRPr lang="en-US" sz="1600" dirty="0"/>
                    </a:p>
                  </a:txBody>
                  <a:tcPr marL="68580" marR="68580" marT="34290" marB="34290"/>
                </a:tc>
                <a:extLst>
                  <a:ext uri="{0D108BD9-81ED-4DB2-BD59-A6C34878D82A}">
                    <a16:rowId xmlns:a16="http://schemas.microsoft.com/office/drawing/2014/main" val="270096469"/>
                  </a:ext>
                </a:extLst>
              </a:tr>
            </a:tbl>
          </a:graphicData>
        </a:graphic>
      </p:graphicFrame>
    </p:spTree>
    <p:extLst>
      <p:ext uri="{BB962C8B-B14F-4D97-AF65-F5344CB8AC3E}">
        <p14:creationId xmlns:p14="http://schemas.microsoft.com/office/powerpoint/2010/main" val="28574085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4F0FD-1243-6A3B-14C1-CE87E9F53AF4}"/>
              </a:ext>
            </a:extLst>
          </p:cNvPr>
          <p:cNvSpPr>
            <a:spLocks noGrp="1"/>
          </p:cNvSpPr>
          <p:nvPr>
            <p:ph type="title"/>
          </p:nvPr>
        </p:nvSpPr>
        <p:spPr/>
        <p:txBody>
          <a:bodyPr/>
          <a:lstStyle/>
          <a:p>
            <a:r>
              <a:rPr lang="en-US" dirty="0"/>
              <a:t>HashMap</a:t>
            </a:r>
          </a:p>
        </p:txBody>
      </p:sp>
      <p:sp>
        <p:nvSpPr>
          <p:cNvPr id="5" name="Rectangle 1">
            <a:extLst>
              <a:ext uri="{FF2B5EF4-FFF2-40B4-BE49-F238E27FC236}">
                <a16:creationId xmlns:a16="http://schemas.microsoft.com/office/drawing/2014/main" id="{638CB897-2FE0-84BA-A84B-520B510A9575}"/>
              </a:ext>
            </a:extLst>
          </p:cNvPr>
          <p:cNvSpPr>
            <a:spLocks noGrp="1" noChangeArrowheads="1"/>
          </p:cNvSpPr>
          <p:nvPr>
            <p:ph sz="half" idx="1"/>
          </p:nvPr>
        </p:nvSpPr>
        <p:spPr bwMode="auto">
          <a:xfrm>
            <a:off x="628650" y="1369219"/>
            <a:ext cx="3566049" cy="2077492"/>
          </a:xfrm>
          <a:prstGeom prst="rect">
            <a:avLst/>
          </a:prstGeom>
          <a:solidFill>
            <a:schemeClr val="tx2">
              <a:lumMod val="90000"/>
            </a:schemeClr>
          </a:solidFill>
          <a:ln>
            <a:noFill/>
          </a:ln>
          <a:effectLst/>
        </p:spPr>
        <p:txBody>
          <a:bodyPr spcFirstLastPara="1"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indent="0" defTabSz="685800">
              <a:buClrTx/>
              <a:buSzTx/>
              <a:buNone/>
            </a:pPr>
            <a:r>
              <a:rPr lang="en-US" altLang="en-US" sz="1500" dirty="0">
                <a:solidFill>
                  <a:srgbClr val="24292F"/>
                </a:solidFill>
                <a:latin typeface="Open Sans" panose="020B0606030504020204" pitchFamily="34" charset="0"/>
                <a:cs typeface="Open Sans" panose="020B0606030504020204" pitchFamily="34" charset="0"/>
              </a:rPr>
              <a:t>HashMap </a:t>
            </a:r>
            <a:r>
              <a:rPr lang="en-US" altLang="en-US" sz="1500" dirty="0" err="1">
                <a:solidFill>
                  <a:srgbClr val="24292F"/>
                </a:solidFill>
                <a:latin typeface="Open Sans" panose="020B0606030504020204" pitchFamily="34" charset="0"/>
                <a:cs typeface="Open Sans" panose="020B0606030504020204" pitchFamily="34" charset="0"/>
              </a:rPr>
              <a:t>là</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một</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phần</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trong</a:t>
            </a:r>
            <a:r>
              <a:rPr lang="en-US" altLang="en-US" sz="1500" dirty="0">
                <a:solidFill>
                  <a:srgbClr val="24292F"/>
                </a:solidFill>
                <a:latin typeface="Open Sans" panose="020B0606030504020204" pitchFamily="34" charset="0"/>
                <a:cs typeface="Open Sans" panose="020B0606030504020204" pitchFamily="34" charset="0"/>
              </a:rPr>
              <a:t> java collections.</a:t>
            </a:r>
          </a:p>
          <a:p>
            <a:pPr defTabSz="685800">
              <a:buClrTx/>
              <a:buSzTx/>
              <a:buFont typeface="Wingdings" panose="05000000000000000000" pitchFamily="2" charset="2"/>
              <a:buChar char="§"/>
            </a:pPr>
            <a:r>
              <a:rPr lang="en-US" altLang="en-US" sz="1500" dirty="0" err="1">
                <a:solidFill>
                  <a:srgbClr val="24292F"/>
                </a:solidFill>
                <a:latin typeface="Open Sans" panose="020B0606030504020204" pitchFamily="34" charset="0"/>
                <a:cs typeface="Open Sans" panose="020B0606030504020204" pitchFamily="34" charset="0"/>
              </a:rPr>
              <a:t>Nó</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cung</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cấp</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triển</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khai</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cơ</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bản</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của</a:t>
            </a:r>
            <a:r>
              <a:rPr lang="en-US" altLang="en-US" sz="1500" dirty="0">
                <a:solidFill>
                  <a:srgbClr val="24292F"/>
                </a:solidFill>
                <a:latin typeface="Open Sans" panose="020B0606030504020204" pitchFamily="34" charset="0"/>
                <a:cs typeface="Open Sans" panose="020B0606030504020204" pitchFamily="34" charset="0"/>
              </a:rPr>
              <a:t> Map interface. </a:t>
            </a:r>
          </a:p>
          <a:p>
            <a:pPr defTabSz="685800">
              <a:buClrTx/>
              <a:buSzTx/>
              <a:buFont typeface="Wingdings" panose="05000000000000000000" pitchFamily="2" charset="2"/>
              <a:buChar char="§"/>
            </a:pPr>
            <a:r>
              <a:rPr lang="en-US" altLang="en-US" sz="1500" dirty="0" err="1">
                <a:solidFill>
                  <a:srgbClr val="24292F"/>
                </a:solidFill>
                <a:latin typeface="Open Sans" panose="020B0606030504020204" pitchFamily="34" charset="0"/>
                <a:cs typeface="Open Sans" panose="020B0606030504020204" pitchFamily="34" charset="0"/>
              </a:rPr>
              <a:t>Được</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sử</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dụng</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để</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lưu</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trữ</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dữ</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liệu</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theo</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cặp</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a:solidFill>
                  <a:srgbClr val="8F0E00"/>
                </a:solidFill>
                <a:latin typeface="Courier New" panose="02070309020205020404" pitchFamily="49" charset="0"/>
                <a:cs typeface="Courier New" panose="02070309020205020404" pitchFamily="49" charset="0"/>
              </a:rPr>
              <a:t>key-value</a:t>
            </a:r>
            <a:r>
              <a:rPr lang="en-US" altLang="en-US" sz="1500" dirty="0">
                <a:solidFill>
                  <a:srgbClr val="24292F"/>
                </a:solidFill>
                <a:latin typeface="Open Sans" panose="020B0606030504020204" pitchFamily="34" charset="0"/>
                <a:cs typeface="Open Sans" panose="020B0606030504020204" pitchFamily="34" charset="0"/>
              </a:rPr>
              <a:t>. </a:t>
            </a:r>
          </a:p>
          <a:p>
            <a:pPr defTabSz="685800">
              <a:buClrTx/>
              <a:buSzTx/>
              <a:buFont typeface="Wingdings" panose="05000000000000000000" pitchFamily="2" charset="2"/>
              <a:buChar char="§"/>
            </a:pPr>
            <a:r>
              <a:rPr lang="en-US" altLang="en-US" sz="1500" dirty="0" err="1">
                <a:solidFill>
                  <a:srgbClr val="24292F"/>
                </a:solidFill>
                <a:latin typeface="Open Sans" panose="020B0606030504020204" pitchFamily="34" charset="0"/>
                <a:cs typeface="Open Sans" panose="020B0606030504020204" pitchFamily="34" charset="0"/>
              </a:rPr>
              <a:t>Để</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truy</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cập</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một</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giá</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trị</a:t>
            </a:r>
            <a:r>
              <a:rPr lang="en-US" altLang="en-US" sz="1500" dirty="0">
                <a:solidFill>
                  <a:srgbClr val="24292F"/>
                </a:solidFill>
                <a:latin typeface="Open Sans" panose="020B0606030504020204" pitchFamily="34" charset="0"/>
                <a:cs typeface="Open Sans" panose="020B0606030504020204" pitchFamily="34" charset="0"/>
              </a:rPr>
              <a:t>, ta </a:t>
            </a:r>
            <a:r>
              <a:rPr lang="en-US" altLang="en-US" sz="1500" dirty="0" err="1">
                <a:solidFill>
                  <a:srgbClr val="24292F"/>
                </a:solidFill>
                <a:latin typeface="Open Sans" panose="020B0606030504020204" pitchFamily="34" charset="0"/>
                <a:cs typeface="Open Sans" panose="020B0606030504020204" pitchFamily="34" charset="0"/>
              </a:rPr>
              <a:t>phải</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biết</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a:solidFill>
                  <a:srgbClr val="8F0E00"/>
                </a:solidFill>
                <a:latin typeface="Courier New" panose="02070309020205020404" pitchFamily="49" charset="0"/>
                <a:cs typeface="Courier New" panose="02070309020205020404" pitchFamily="49" charset="0"/>
              </a:rPr>
              <a:t>key</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của</a:t>
            </a:r>
            <a:r>
              <a:rPr lang="en-US" altLang="en-US" sz="1500" dirty="0">
                <a:solidFill>
                  <a:srgbClr val="24292F"/>
                </a:solidFill>
                <a:latin typeface="Open Sans" panose="020B0606030504020204" pitchFamily="34" charset="0"/>
                <a:cs typeface="Open Sans" panose="020B0606030504020204" pitchFamily="34" charset="0"/>
              </a:rPr>
              <a:t> </a:t>
            </a:r>
            <a:r>
              <a:rPr lang="en-US" altLang="en-US" sz="1500" dirty="0" err="1">
                <a:solidFill>
                  <a:srgbClr val="24292F"/>
                </a:solidFill>
                <a:latin typeface="Open Sans" panose="020B0606030504020204" pitchFamily="34" charset="0"/>
                <a:cs typeface="Open Sans" panose="020B0606030504020204" pitchFamily="34" charset="0"/>
              </a:rPr>
              <a:t>nó</a:t>
            </a:r>
            <a:r>
              <a:rPr lang="en-US" altLang="en-US" sz="1500" dirty="0">
                <a:solidFill>
                  <a:srgbClr val="24292F"/>
                </a:solidFill>
                <a:latin typeface="Open Sans" panose="020B0606030504020204" pitchFamily="34" charset="0"/>
                <a:cs typeface="Open Sans" panose="020B0606030504020204" pitchFamily="34" charset="0"/>
              </a:rPr>
              <a:t>.</a:t>
            </a:r>
            <a:r>
              <a:rPr lang="en-US" altLang="en-US" sz="1500" dirty="0"/>
              <a:t> </a:t>
            </a:r>
          </a:p>
          <a:p>
            <a:pPr marL="0" indent="0" defTabSz="685800">
              <a:buClrTx/>
              <a:buSzTx/>
              <a:buNone/>
            </a:pPr>
            <a:endParaRPr lang="en-US" altLang="en-US" sz="1500" dirty="0"/>
          </a:p>
        </p:txBody>
      </p:sp>
      <p:pic>
        <p:nvPicPr>
          <p:cNvPr id="1027" name="Picture 3" descr="Hashmap in Java | Top 13 Methods of Hashmap in Java with Examples">
            <a:extLst>
              <a:ext uri="{FF2B5EF4-FFF2-40B4-BE49-F238E27FC236}">
                <a16:creationId xmlns:a16="http://schemas.microsoft.com/office/drawing/2014/main" id="{DAAD71AF-9192-AAF4-9B48-C43B04DFB1FE}"/>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4629150" y="1369220"/>
            <a:ext cx="3886200" cy="2077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21165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45"/>
          <p:cNvSpPr txBox="1">
            <a:spLocks noGrp="1"/>
          </p:cNvSpPr>
          <p:nvPr>
            <p:ph type="title"/>
          </p:nvPr>
        </p:nvSpPr>
        <p:spPr>
          <a:xfrm>
            <a:off x="4955875" y="1219175"/>
            <a:ext cx="3474900" cy="16278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dirty="0" err="1"/>
              <a:t>TreeMap</a:t>
            </a:r>
            <a:endParaRPr dirty="0"/>
          </a:p>
        </p:txBody>
      </p:sp>
      <p:sp>
        <p:nvSpPr>
          <p:cNvPr id="851" name="Google Shape;851;p45"/>
          <p:cNvSpPr txBox="1">
            <a:spLocks noGrp="1"/>
          </p:cNvSpPr>
          <p:nvPr>
            <p:ph type="subTitle" idx="1"/>
          </p:nvPr>
        </p:nvSpPr>
        <p:spPr>
          <a:xfrm>
            <a:off x="4698625" y="1854320"/>
            <a:ext cx="3989400" cy="835200"/>
          </a:xfrm>
          <a:prstGeom prst="rect">
            <a:avLst/>
          </a:prstGeom>
        </p:spPr>
        <p:txBody>
          <a:bodyPr spcFirstLastPara="1" wrap="square" lIns="0" tIns="0" rIns="0" bIns="0" anchor="t" anchorCtr="0">
            <a:noAutofit/>
          </a:bodyPr>
          <a:lstStyle/>
          <a:p>
            <a:pPr marL="127000" indent="0" defTabSz="685800">
              <a:buClrTx/>
              <a:buSzTx/>
              <a:buNone/>
            </a:pPr>
            <a:r>
              <a:rPr lang="vi-VN" altLang="en-US" sz="1600" dirty="0">
                <a:solidFill>
                  <a:srgbClr val="24292F"/>
                </a:solidFill>
                <a:latin typeface="Open Sans" panose="020B0606030504020204" pitchFamily="34" charset="0"/>
                <a:cs typeface="Open Sans" panose="020B0606030504020204" pitchFamily="34" charset="0"/>
              </a:rPr>
              <a:t>TreeMap sắp xếp các phần tử theo thứ tự tự nhiên dựa vào `key` hoặc bởi Comparator được cung cấp tại thời điểm map được tạo, tùy vào constructor nào được sử dụng</a:t>
            </a:r>
            <a:endParaRPr lang="en-US" altLang="en-US" sz="1600" dirty="0">
              <a:solidFill>
                <a:srgbClr val="24292F"/>
              </a:solidFill>
              <a:latin typeface="Open Sans" panose="020B0606030504020204" pitchFamily="34" charset="0"/>
              <a:cs typeface="Open Sans" panose="020B0606030504020204" pitchFamily="34" charset="0"/>
            </a:endParaRPr>
          </a:p>
          <a:p>
            <a:pPr defTabSz="685800">
              <a:buClrTx/>
              <a:buSzTx/>
              <a:buFontTx/>
              <a:buChar char="-"/>
            </a:pPr>
            <a:endParaRPr lang="en-US" altLang="en-US" sz="1600" dirty="0"/>
          </a:p>
        </p:txBody>
      </p:sp>
      <p:sp>
        <p:nvSpPr>
          <p:cNvPr id="853" name="Google Shape;853;p45"/>
          <p:cNvSpPr/>
          <p:nvPr/>
        </p:nvSpPr>
        <p:spPr>
          <a:xfrm>
            <a:off x="1630599" y="1123877"/>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5"/>
          <p:cNvSpPr/>
          <p:nvPr/>
        </p:nvSpPr>
        <p:spPr>
          <a:xfrm>
            <a:off x="4695578" y="2453994"/>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5"/>
          <p:cNvSpPr/>
          <p:nvPr/>
        </p:nvSpPr>
        <p:spPr>
          <a:xfrm>
            <a:off x="1127576" y="1607223"/>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5"/>
          <p:cNvSpPr/>
          <p:nvPr/>
        </p:nvSpPr>
        <p:spPr>
          <a:xfrm>
            <a:off x="978978" y="3388957"/>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5"/>
          <p:cNvSpPr/>
          <p:nvPr/>
        </p:nvSpPr>
        <p:spPr>
          <a:xfrm>
            <a:off x="787999" y="3868615"/>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5"/>
          <p:cNvSpPr/>
          <p:nvPr/>
        </p:nvSpPr>
        <p:spPr>
          <a:xfrm>
            <a:off x="2759941" y="769029"/>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5"/>
          <p:cNvSpPr/>
          <p:nvPr/>
        </p:nvSpPr>
        <p:spPr>
          <a:xfrm>
            <a:off x="4695554" y="95886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5"/>
          <p:cNvSpPr/>
          <p:nvPr/>
        </p:nvSpPr>
        <p:spPr>
          <a:xfrm>
            <a:off x="3696363" y="1371707"/>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5"/>
          <p:cNvSpPr/>
          <p:nvPr/>
        </p:nvSpPr>
        <p:spPr>
          <a:xfrm>
            <a:off x="1851791" y="4190257"/>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4" descr="treemap trong java">
            <a:extLst>
              <a:ext uri="{FF2B5EF4-FFF2-40B4-BE49-F238E27FC236}">
                <a16:creationId xmlns:a16="http://schemas.microsoft.com/office/drawing/2014/main" id="{37491CFF-E24D-F86E-003E-090A72B54E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403" y="1231040"/>
            <a:ext cx="4146550" cy="2589213"/>
          </a:xfrm>
          <a:prstGeom prst="rect">
            <a:avLst/>
          </a:prstGeom>
          <a:noFill/>
          <a:ln>
            <a:noFill/>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72DFC1A-A9DB-42DC-D9EB-5D2727147891}"/>
              </a:ext>
            </a:extLst>
          </p:cNvPr>
          <p:cNvPicPr>
            <a:picLocks noChangeAspect="1"/>
          </p:cNvPicPr>
          <p:nvPr/>
        </p:nvPicPr>
        <p:blipFill>
          <a:blip r:embed="rId2"/>
          <a:stretch>
            <a:fillRect/>
          </a:stretch>
        </p:blipFill>
        <p:spPr>
          <a:xfrm>
            <a:off x="0" y="0"/>
            <a:ext cx="9143999" cy="5143500"/>
          </a:xfrm>
          <a:prstGeom prst="rect">
            <a:avLst/>
          </a:prstGeom>
        </p:spPr>
      </p:pic>
    </p:spTree>
    <p:extLst>
      <p:ext uri="{BB962C8B-B14F-4D97-AF65-F5344CB8AC3E}">
        <p14:creationId xmlns:p14="http://schemas.microsoft.com/office/powerpoint/2010/main" val="6361328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5252E-60C8-4E6F-3825-D6E3FFEF5A34}"/>
              </a:ext>
            </a:extLst>
          </p:cNvPr>
          <p:cNvSpPr>
            <a:spLocks noGrp="1"/>
          </p:cNvSpPr>
          <p:nvPr>
            <p:ph type="title"/>
          </p:nvPr>
        </p:nvSpPr>
        <p:spPr>
          <a:solidFill>
            <a:schemeClr val="accent1">
              <a:lumMod val="20000"/>
              <a:lumOff val="80000"/>
            </a:schemeClr>
          </a:solidFill>
        </p:spPr>
        <p:txBody>
          <a:bodyPr/>
          <a:lstStyle/>
          <a:p>
            <a:r>
              <a:rPr lang="en-US" dirty="0" err="1"/>
              <a:t>TreeMap</a:t>
            </a:r>
            <a:r>
              <a:rPr lang="en-US" dirty="0"/>
              <a:t> - VD</a:t>
            </a:r>
          </a:p>
        </p:txBody>
      </p:sp>
      <p:sp>
        <p:nvSpPr>
          <p:cNvPr id="3" name="Rectangle 1">
            <a:extLst>
              <a:ext uri="{FF2B5EF4-FFF2-40B4-BE49-F238E27FC236}">
                <a16:creationId xmlns:a16="http://schemas.microsoft.com/office/drawing/2014/main" id="{1567E70D-EA5D-50BB-A97B-4372C9D9C19F}"/>
              </a:ext>
            </a:extLst>
          </p:cNvPr>
          <p:cNvSpPr>
            <a:spLocks noGrp="1" noChangeArrowheads="1"/>
          </p:cNvSpPr>
          <p:nvPr>
            <p:ph idx="4294967295"/>
          </p:nvPr>
        </p:nvSpPr>
        <p:spPr bwMode="auto">
          <a:xfrm>
            <a:off x="713225" y="1120250"/>
            <a:ext cx="7886700" cy="357822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spcFirstLastPara="1" vert="horz" wrap="square" lIns="68580" tIns="34290" rIns="68580" bIns="34290" numCol="1" anchor="ctr" anchorCtr="0" compatLnSpc="1">
            <a:prstTxWarp prst="textNoShape">
              <a:avLst/>
            </a:prstTxWarp>
            <a:spAutoFit/>
          </a:bodyPr>
          <a:lstStyle/>
          <a:p>
            <a:pPr marL="0" indent="0" defTabSz="685800" eaLnBrk="0" fontAlgn="base" hangingPunct="0">
              <a:spcBef>
                <a:spcPct val="0"/>
              </a:spcBef>
              <a:spcAft>
                <a:spcPct val="0"/>
              </a:spcAft>
              <a:buClrTx/>
              <a:buSzTx/>
              <a:buNone/>
            </a:pPr>
            <a:r>
              <a:rPr lang="en-US" altLang="en-US" sz="1200" dirty="0">
                <a:solidFill>
                  <a:srgbClr val="A9B7C6"/>
                </a:solidFill>
                <a:latin typeface="JetBrains Mono"/>
              </a:rPr>
              <a:t>Map&lt;Integer</a:t>
            </a:r>
            <a:r>
              <a:rPr lang="en-US" altLang="en-US" sz="1200" dirty="0">
                <a:solidFill>
                  <a:srgbClr val="CC7832"/>
                </a:solidFill>
                <a:latin typeface="JetBrains Mono"/>
              </a:rPr>
              <a:t>, </a:t>
            </a:r>
            <a:r>
              <a:rPr lang="en-US" altLang="en-US" sz="1200" dirty="0">
                <a:solidFill>
                  <a:srgbClr val="A9B7C6"/>
                </a:solidFill>
                <a:latin typeface="JetBrains Mono"/>
              </a:rPr>
              <a:t>String&gt; map = </a:t>
            </a:r>
            <a:r>
              <a:rPr lang="en-US" altLang="en-US" sz="1200" dirty="0">
                <a:solidFill>
                  <a:srgbClr val="CC7832"/>
                </a:solidFill>
                <a:latin typeface="JetBrains Mono"/>
              </a:rPr>
              <a:t>new </a:t>
            </a:r>
            <a:r>
              <a:rPr lang="en-US" altLang="en-US" sz="1200" dirty="0" err="1">
                <a:solidFill>
                  <a:srgbClr val="A9B7C6"/>
                </a:solidFill>
                <a:latin typeface="JetBrains Mono"/>
              </a:rPr>
              <a:t>TreeMap</a:t>
            </a:r>
            <a:r>
              <a:rPr lang="en-US" altLang="en-US" sz="1200" dirty="0">
                <a:solidFill>
                  <a:srgbClr val="A9B7C6"/>
                </a:solidFill>
                <a:latin typeface="JetBrains Mono"/>
              </a:rPr>
              <a:t>&lt;Integer</a:t>
            </a:r>
            <a:r>
              <a:rPr lang="en-US" altLang="en-US" sz="1200" dirty="0">
                <a:solidFill>
                  <a:srgbClr val="CC7832"/>
                </a:solidFill>
                <a:latin typeface="JetBrains Mono"/>
              </a:rPr>
              <a:t>, </a:t>
            </a:r>
            <a:r>
              <a:rPr lang="en-US" altLang="en-US" sz="1200" dirty="0">
                <a:solidFill>
                  <a:srgbClr val="A9B7C6"/>
                </a:solidFill>
                <a:latin typeface="JetBrains Mono"/>
              </a:rPr>
              <a:t>String&gt;(</a:t>
            </a:r>
            <a:r>
              <a:rPr lang="en-US" altLang="en-US" sz="1200" dirty="0">
                <a:solidFill>
                  <a:srgbClr val="CC7832"/>
                </a:solidFill>
                <a:latin typeface="JetBrains Mono"/>
              </a:rPr>
              <a:t>new </a:t>
            </a:r>
            <a:r>
              <a:rPr lang="en-US" altLang="en-US" sz="1200" dirty="0">
                <a:solidFill>
                  <a:srgbClr val="A9B7C6"/>
                </a:solidFill>
                <a:latin typeface="JetBrains Mono"/>
              </a:rPr>
              <a:t>Comparator&lt;Integer&gt;() {</a:t>
            </a:r>
            <a:br>
              <a:rPr lang="en-US" altLang="en-US" sz="1200" dirty="0">
                <a:solidFill>
                  <a:srgbClr val="A9B7C6"/>
                </a:solidFill>
                <a:latin typeface="JetBrains Mono"/>
              </a:rPr>
            </a:br>
            <a:r>
              <a:rPr lang="en-US" altLang="en-US" sz="1200" dirty="0">
                <a:solidFill>
                  <a:srgbClr val="A9B7C6"/>
                </a:solidFill>
                <a:latin typeface="JetBrains Mono"/>
              </a:rPr>
              <a:t>    </a:t>
            </a:r>
            <a:r>
              <a:rPr lang="en-US" altLang="en-US" sz="1200" dirty="0">
                <a:solidFill>
                  <a:srgbClr val="BBB529"/>
                </a:solidFill>
                <a:latin typeface="JetBrains Mono"/>
              </a:rPr>
              <a:t>@Override</a:t>
            </a:r>
            <a:br>
              <a:rPr lang="en-US" altLang="en-US" sz="1200" dirty="0">
                <a:solidFill>
                  <a:srgbClr val="BBB529"/>
                </a:solidFill>
                <a:latin typeface="JetBrains Mono"/>
              </a:rPr>
            </a:br>
            <a:r>
              <a:rPr lang="en-US" altLang="en-US" sz="1200" dirty="0">
                <a:solidFill>
                  <a:srgbClr val="BBB529"/>
                </a:solidFill>
                <a:latin typeface="JetBrains Mono"/>
              </a:rPr>
              <a:t>    </a:t>
            </a:r>
            <a:r>
              <a:rPr lang="en-US" altLang="en-US" sz="1200" dirty="0">
                <a:solidFill>
                  <a:srgbClr val="CC7832"/>
                </a:solidFill>
                <a:latin typeface="JetBrains Mono"/>
              </a:rPr>
              <a:t>public int </a:t>
            </a:r>
            <a:r>
              <a:rPr lang="en-US" altLang="en-US" sz="1200" dirty="0">
                <a:solidFill>
                  <a:srgbClr val="FFC66D"/>
                </a:solidFill>
                <a:latin typeface="JetBrains Mono"/>
              </a:rPr>
              <a:t>compare</a:t>
            </a:r>
            <a:r>
              <a:rPr lang="en-US" altLang="en-US" sz="1200" dirty="0">
                <a:solidFill>
                  <a:srgbClr val="A9B7C6"/>
                </a:solidFill>
                <a:latin typeface="JetBrains Mono"/>
              </a:rPr>
              <a:t>(Integer o1</a:t>
            </a:r>
            <a:r>
              <a:rPr lang="en-US" altLang="en-US" sz="1200" dirty="0">
                <a:solidFill>
                  <a:srgbClr val="CC7832"/>
                </a:solidFill>
                <a:latin typeface="JetBrains Mono"/>
              </a:rPr>
              <a:t>, </a:t>
            </a:r>
            <a:r>
              <a:rPr lang="en-US" altLang="en-US" sz="1200" dirty="0">
                <a:solidFill>
                  <a:srgbClr val="A9B7C6"/>
                </a:solidFill>
                <a:latin typeface="JetBrains Mono"/>
              </a:rPr>
              <a:t>Integer o2) {</a:t>
            </a:r>
            <a:br>
              <a:rPr lang="en-US" altLang="en-US" sz="1200" dirty="0">
                <a:solidFill>
                  <a:srgbClr val="A9B7C6"/>
                </a:solidFill>
                <a:latin typeface="JetBrains Mono"/>
              </a:rPr>
            </a:br>
            <a:r>
              <a:rPr lang="en-US" altLang="en-US" sz="1200" dirty="0">
                <a:solidFill>
                  <a:srgbClr val="A9B7C6"/>
                </a:solidFill>
                <a:latin typeface="JetBrains Mono"/>
              </a:rPr>
              <a:t>        </a:t>
            </a:r>
            <a:r>
              <a:rPr lang="en-US" altLang="en-US" sz="1200" dirty="0">
                <a:solidFill>
                  <a:srgbClr val="CC7832"/>
                </a:solidFill>
                <a:latin typeface="JetBrains Mono"/>
              </a:rPr>
              <a:t>return </a:t>
            </a:r>
            <a:r>
              <a:rPr lang="en-US" altLang="en-US" sz="1200" dirty="0">
                <a:solidFill>
                  <a:srgbClr val="A9B7C6"/>
                </a:solidFill>
                <a:latin typeface="JetBrains Mono"/>
              </a:rPr>
              <a:t>o2.compareTo(o1)</a:t>
            </a:r>
            <a:r>
              <a:rPr lang="en-US" altLang="en-US" sz="1200" dirty="0">
                <a:solidFill>
                  <a:srgbClr val="CC7832"/>
                </a:solidFill>
                <a:latin typeface="JetBrains Mono"/>
              </a:rPr>
              <a:t>;</a:t>
            </a:r>
            <a:br>
              <a:rPr lang="en-US" altLang="en-US" sz="1200" dirty="0">
                <a:solidFill>
                  <a:srgbClr val="CC7832"/>
                </a:solidFill>
                <a:latin typeface="JetBrains Mono"/>
              </a:rPr>
            </a:br>
            <a:r>
              <a:rPr lang="en-US" altLang="en-US" sz="1200" dirty="0">
                <a:solidFill>
                  <a:srgbClr val="CC7832"/>
                </a:solidFill>
                <a:latin typeface="JetBrains Mono"/>
              </a:rPr>
              <a:t>    </a:t>
            </a:r>
            <a:r>
              <a:rPr lang="en-US" altLang="en-US" sz="1200" dirty="0">
                <a:solidFill>
                  <a:srgbClr val="A9B7C6"/>
                </a:solidFill>
                <a:latin typeface="JetBrains Mono"/>
              </a:rPr>
              <a:t>}</a:t>
            </a:r>
            <a:br>
              <a:rPr lang="en-US" altLang="en-US" sz="1200" dirty="0">
                <a:solidFill>
                  <a:srgbClr val="A9B7C6"/>
                </a:solidFill>
                <a:latin typeface="JetBrains Mono"/>
              </a:rPr>
            </a:b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808080"/>
                </a:solidFill>
                <a:latin typeface="JetBrains Mono"/>
              </a:rPr>
            </a:br>
            <a:r>
              <a:rPr lang="en-US" altLang="en-US" sz="1200" dirty="0" err="1">
                <a:solidFill>
                  <a:srgbClr val="A9B7C6"/>
                </a:solidFill>
                <a:latin typeface="JetBrains Mono"/>
              </a:rPr>
              <a:t>map.put</a:t>
            </a:r>
            <a:r>
              <a:rPr lang="en-US" altLang="en-US" sz="1200" dirty="0">
                <a:solidFill>
                  <a:srgbClr val="A9B7C6"/>
                </a:solidFill>
                <a:latin typeface="JetBrains Mono"/>
              </a:rPr>
              <a:t>(</a:t>
            </a:r>
            <a:r>
              <a:rPr lang="en-US" altLang="en-US" sz="1200" dirty="0">
                <a:solidFill>
                  <a:srgbClr val="6897BB"/>
                </a:solidFill>
                <a:latin typeface="JetBrains Mono"/>
              </a:rPr>
              <a:t>5</a:t>
            </a:r>
            <a:r>
              <a:rPr lang="en-US" altLang="en-US" sz="1200" dirty="0">
                <a:solidFill>
                  <a:srgbClr val="CC7832"/>
                </a:solidFill>
                <a:latin typeface="JetBrains Mono"/>
              </a:rPr>
              <a:t>, </a:t>
            </a:r>
            <a:r>
              <a:rPr lang="en-US" altLang="en-US" sz="1200" dirty="0">
                <a:solidFill>
                  <a:srgbClr val="6A8759"/>
                </a:solidFill>
                <a:latin typeface="JetBrains Mono"/>
              </a:rPr>
              <a:t>"Ford"</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r>
              <a:rPr lang="en-US" altLang="en-US" sz="1200" dirty="0" err="1">
                <a:solidFill>
                  <a:srgbClr val="A9B7C6"/>
                </a:solidFill>
                <a:latin typeface="JetBrains Mono"/>
              </a:rPr>
              <a:t>map.put</a:t>
            </a:r>
            <a:r>
              <a:rPr lang="en-US" altLang="en-US" sz="1200" dirty="0">
                <a:solidFill>
                  <a:srgbClr val="A9B7C6"/>
                </a:solidFill>
                <a:latin typeface="JetBrains Mono"/>
              </a:rPr>
              <a:t>(</a:t>
            </a:r>
            <a:r>
              <a:rPr lang="en-US" altLang="en-US" sz="1200" dirty="0">
                <a:solidFill>
                  <a:srgbClr val="6897BB"/>
                </a:solidFill>
                <a:latin typeface="JetBrains Mono"/>
              </a:rPr>
              <a:t>1</a:t>
            </a:r>
            <a:r>
              <a:rPr lang="en-US" altLang="en-US" sz="1200" dirty="0">
                <a:solidFill>
                  <a:srgbClr val="CC7832"/>
                </a:solidFill>
                <a:latin typeface="JetBrains Mono"/>
              </a:rPr>
              <a:t>, </a:t>
            </a:r>
            <a:r>
              <a:rPr lang="en-US" altLang="en-US" sz="1200" dirty="0">
                <a:solidFill>
                  <a:srgbClr val="6A8759"/>
                </a:solidFill>
                <a:latin typeface="JetBrains Mono"/>
              </a:rPr>
              <a:t>"Suzuki"</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r>
              <a:rPr lang="en-US" altLang="en-US" sz="1200" dirty="0" err="1">
                <a:solidFill>
                  <a:srgbClr val="A9B7C6"/>
                </a:solidFill>
                <a:latin typeface="JetBrains Mono"/>
              </a:rPr>
              <a:t>map.put</a:t>
            </a:r>
            <a:r>
              <a:rPr lang="en-US" altLang="en-US" sz="1200" dirty="0">
                <a:solidFill>
                  <a:srgbClr val="A9B7C6"/>
                </a:solidFill>
                <a:latin typeface="JetBrains Mono"/>
              </a:rPr>
              <a:t>(</a:t>
            </a:r>
            <a:r>
              <a:rPr lang="en-US" altLang="en-US" sz="1200" dirty="0">
                <a:solidFill>
                  <a:srgbClr val="6897BB"/>
                </a:solidFill>
                <a:latin typeface="JetBrains Mono"/>
              </a:rPr>
              <a:t>7</a:t>
            </a:r>
            <a:r>
              <a:rPr lang="en-US" altLang="en-US" sz="1200" dirty="0">
                <a:solidFill>
                  <a:srgbClr val="CC7832"/>
                </a:solidFill>
                <a:latin typeface="JetBrains Mono"/>
              </a:rPr>
              <a:t>, </a:t>
            </a:r>
            <a:r>
              <a:rPr lang="en-US" altLang="en-US" sz="1200" dirty="0">
                <a:solidFill>
                  <a:srgbClr val="6A8759"/>
                </a:solidFill>
                <a:latin typeface="JetBrains Mono"/>
              </a:rPr>
              <a:t>"Mercedes"</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br>
              <a:rPr lang="en-US" altLang="en-US" sz="1200" dirty="0">
                <a:solidFill>
                  <a:srgbClr val="CC7832"/>
                </a:solidFill>
                <a:latin typeface="JetBrains Mono"/>
              </a:rPr>
            </a:br>
            <a:r>
              <a:rPr lang="en-US" altLang="en-US" sz="1200" dirty="0" err="1">
                <a:solidFill>
                  <a:srgbClr val="A9B7C6"/>
                </a:solidFill>
                <a:latin typeface="JetBrains Mono"/>
              </a:rPr>
              <a:t>System.</a:t>
            </a:r>
            <a:r>
              <a:rPr lang="en-US" altLang="en-US" sz="1200" i="1" dirty="0" err="1">
                <a:solidFill>
                  <a:srgbClr val="9876AA"/>
                </a:solidFill>
                <a:latin typeface="JetBrains Mono"/>
              </a:rPr>
              <a:t>out</a:t>
            </a:r>
            <a:r>
              <a:rPr lang="en-US" altLang="en-US" sz="1200" dirty="0" err="1">
                <a:solidFill>
                  <a:srgbClr val="A9B7C6"/>
                </a:solidFill>
                <a:latin typeface="JetBrains Mono"/>
              </a:rPr>
              <a:t>.println</a:t>
            </a:r>
            <a:r>
              <a:rPr lang="en-US" altLang="en-US" sz="1200" dirty="0">
                <a:solidFill>
                  <a:srgbClr val="A9B7C6"/>
                </a:solidFill>
                <a:latin typeface="JetBrains Mono"/>
              </a:rPr>
              <a:t>(</a:t>
            </a:r>
            <a:r>
              <a:rPr lang="en-US" altLang="en-US" sz="1200" dirty="0">
                <a:solidFill>
                  <a:srgbClr val="6A8759"/>
                </a:solidFill>
                <a:latin typeface="JetBrains Mono"/>
              </a:rPr>
              <a:t>"Map </a:t>
            </a:r>
            <a:r>
              <a:rPr lang="en-US" altLang="en-US" sz="1200" dirty="0" err="1">
                <a:solidFill>
                  <a:srgbClr val="6A8759"/>
                </a:solidFill>
                <a:latin typeface="JetBrains Mono"/>
              </a:rPr>
              <a:t>vừa</a:t>
            </a:r>
            <a:r>
              <a:rPr lang="en-US" altLang="en-US" sz="1200" dirty="0">
                <a:solidFill>
                  <a:srgbClr val="6A8759"/>
                </a:solidFill>
                <a:latin typeface="JetBrains Mono"/>
              </a:rPr>
              <a:t> </a:t>
            </a:r>
            <a:r>
              <a:rPr lang="en-US" altLang="en-US" sz="1200" dirty="0" err="1">
                <a:solidFill>
                  <a:srgbClr val="6A8759"/>
                </a:solidFill>
                <a:latin typeface="JetBrains Mono"/>
              </a:rPr>
              <a:t>tạo</a:t>
            </a:r>
            <a:r>
              <a:rPr lang="en-US" altLang="en-US" sz="1200" dirty="0">
                <a:solidFill>
                  <a:srgbClr val="6A8759"/>
                </a:solidFill>
                <a:latin typeface="JetBrains Mono"/>
              </a:rPr>
              <a:t>: "</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808080"/>
                </a:solidFill>
                <a:latin typeface="JetBrains Mono"/>
              </a:rPr>
            </a:br>
            <a:r>
              <a:rPr lang="en-US" altLang="en-US" sz="1200" dirty="0">
                <a:solidFill>
                  <a:srgbClr val="CC7832"/>
                </a:solidFill>
                <a:latin typeface="JetBrains Mono"/>
              </a:rPr>
              <a:t>for</a:t>
            </a:r>
            <a:r>
              <a:rPr lang="en-US" altLang="en-US" sz="1200" dirty="0">
                <a:solidFill>
                  <a:srgbClr val="A9B7C6"/>
                </a:solidFill>
                <a:latin typeface="JetBrains Mono"/>
              </a:rPr>
              <a:t>(</a:t>
            </a:r>
            <a:r>
              <a:rPr lang="en-US" altLang="en-US" sz="1200" dirty="0" err="1">
                <a:solidFill>
                  <a:srgbClr val="A9B7C6"/>
                </a:solidFill>
                <a:latin typeface="JetBrains Mono"/>
              </a:rPr>
              <a:t>Map.Entry</a:t>
            </a:r>
            <a:r>
              <a:rPr lang="en-US" altLang="en-US" sz="1200" dirty="0">
                <a:solidFill>
                  <a:srgbClr val="A9B7C6"/>
                </a:solidFill>
                <a:latin typeface="JetBrains Mono"/>
              </a:rPr>
              <a:t>&lt;Integer</a:t>
            </a:r>
            <a:r>
              <a:rPr lang="en-US" altLang="en-US" sz="1200" dirty="0">
                <a:solidFill>
                  <a:srgbClr val="CC7832"/>
                </a:solidFill>
                <a:latin typeface="JetBrains Mono"/>
              </a:rPr>
              <a:t>, </a:t>
            </a:r>
            <a:r>
              <a:rPr lang="en-US" altLang="en-US" sz="1200" dirty="0">
                <a:solidFill>
                  <a:srgbClr val="A9B7C6"/>
                </a:solidFill>
                <a:latin typeface="JetBrains Mono"/>
              </a:rPr>
              <a:t>String&gt; entry : </a:t>
            </a:r>
            <a:r>
              <a:rPr lang="en-US" altLang="en-US" sz="1200" dirty="0" err="1">
                <a:solidFill>
                  <a:srgbClr val="A9B7C6"/>
                </a:solidFill>
                <a:latin typeface="JetBrains Mono"/>
              </a:rPr>
              <a:t>map.entrySet</a:t>
            </a:r>
            <a:r>
              <a:rPr lang="en-US" altLang="en-US" sz="1200" dirty="0">
                <a:solidFill>
                  <a:srgbClr val="A9B7C6"/>
                </a:solidFill>
                <a:latin typeface="JetBrains Mono"/>
              </a:rPr>
              <a:t>()){</a:t>
            </a:r>
            <a:br>
              <a:rPr lang="en-US" altLang="en-US" sz="1200" dirty="0">
                <a:solidFill>
                  <a:srgbClr val="A9B7C6"/>
                </a:solidFill>
                <a:latin typeface="JetBrains Mono"/>
              </a:rPr>
            </a:br>
            <a:r>
              <a:rPr lang="en-US" altLang="en-US" sz="1200" dirty="0">
                <a:solidFill>
                  <a:srgbClr val="A9B7C6"/>
                </a:solidFill>
                <a:latin typeface="JetBrains Mono"/>
              </a:rPr>
              <a:t>    </a:t>
            </a:r>
            <a:r>
              <a:rPr lang="en-US" altLang="en-US" sz="1200" dirty="0" err="1">
                <a:solidFill>
                  <a:srgbClr val="A9B7C6"/>
                </a:solidFill>
                <a:latin typeface="JetBrains Mono"/>
              </a:rPr>
              <a:t>System.</a:t>
            </a:r>
            <a:r>
              <a:rPr lang="en-US" altLang="en-US" sz="1200" i="1" dirty="0" err="1">
                <a:solidFill>
                  <a:srgbClr val="9876AA"/>
                </a:solidFill>
                <a:latin typeface="JetBrains Mono"/>
              </a:rPr>
              <a:t>out</a:t>
            </a:r>
            <a:r>
              <a:rPr lang="en-US" altLang="en-US" sz="1200" dirty="0" err="1">
                <a:solidFill>
                  <a:srgbClr val="A9B7C6"/>
                </a:solidFill>
                <a:latin typeface="JetBrains Mono"/>
              </a:rPr>
              <a:t>.println</a:t>
            </a:r>
            <a:r>
              <a:rPr lang="en-US" altLang="en-US" sz="1200" dirty="0">
                <a:solidFill>
                  <a:srgbClr val="A9B7C6"/>
                </a:solidFill>
                <a:latin typeface="JetBrains Mono"/>
              </a:rPr>
              <a:t>(</a:t>
            </a:r>
            <a:r>
              <a:rPr lang="en-US" altLang="en-US" sz="1200" dirty="0" err="1">
                <a:solidFill>
                  <a:srgbClr val="A9B7C6"/>
                </a:solidFill>
                <a:latin typeface="JetBrains Mono"/>
              </a:rPr>
              <a:t>entry.getKey</a:t>
            </a:r>
            <a:r>
              <a:rPr lang="en-US" altLang="en-US" sz="1200" dirty="0">
                <a:solidFill>
                  <a:srgbClr val="A9B7C6"/>
                </a:solidFill>
                <a:latin typeface="JetBrains Mono"/>
              </a:rPr>
              <a:t>() + </a:t>
            </a:r>
            <a:r>
              <a:rPr lang="en-US" altLang="en-US" sz="1200" dirty="0">
                <a:solidFill>
                  <a:srgbClr val="6A8759"/>
                </a:solidFill>
                <a:latin typeface="JetBrains Mono"/>
              </a:rPr>
              <a:t>" - " </a:t>
            </a:r>
            <a:r>
              <a:rPr lang="en-US" altLang="en-US" sz="1200" dirty="0">
                <a:solidFill>
                  <a:srgbClr val="A9B7C6"/>
                </a:solidFill>
                <a:latin typeface="JetBrains Mono"/>
              </a:rPr>
              <a:t>+</a:t>
            </a:r>
            <a:r>
              <a:rPr lang="en-US" altLang="en-US" sz="1200" dirty="0" err="1">
                <a:solidFill>
                  <a:srgbClr val="A9B7C6"/>
                </a:solidFill>
                <a:latin typeface="JetBrains Mono"/>
              </a:rPr>
              <a:t>entry.getValue</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r>
              <a:rPr lang="en-US" altLang="en-US" sz="1200" dirty="0">
                <a:solidFill>
                  <a:srgbClr val="A9B7C6"/>
                </a:solidFill>
                <a:latin typeface="JetBrains Mono"/>
              </a:rPr>
              <a:t>}</a:t>
            </a:r>
          </a:p>
          <a:p>
            <a:pPr marL="0" indent="0" defTabSz="685800" eaLnBrk="0" fontAlgn="base" hangingPunct="0">
              <a:spcBef>
                <a:spcPct val="0"/>
              </a:spcBef>
              <a:spcAft>
                <a:spcPct val="0"/>
              </a:spcAft>
              <a:buClrTx/>
              <a:buSzTx/>
              <a:buNone/>
            </a:pPr>
            <a:endParaRPr lang="en-US" altLang="en-US" sz="1200" dirty="0">
              <a:solidFill>
                <a:srgbClr val="A9B7C6"/>
              </a:solidFill>
              <a:latin typeface="JetBrains Mono"/>
            </a:endParaRPr>
          </a:p>
          <a:p>
            <a:pPr marL="0" indent="0" defTabSz="685800" eaLnBrk="0" fontAlgn="base" hangingPunct="0">
              <a:spcBef>
                <a:spcPct val="0"/>
              </a:spcBef>
              <a:spcAft>
                <a:spcPct val="0"/>
              </a:spcAft>
              <a:buClrTx/>
              <a:buSzTx/>
              <a:buNone/>
            </a:pPr>
            <a:r>
              <a:rPr lang="en-US" altLang="en-US" sz="1200" dirty="0">
                <a:solidFill>
                  <a:srgbClr val="A9B7C6"/>
                </a:solidFill>
                <a:latin typeface="JetBrains Mono"/>
              </a:rPr>
              <a:t>// Map </a:t>
            </a:r>
            <a:r>
              <a:rPr lang="en-US" altLang="en-US" sz="1200" dirty="0" err="1">
                <a:solidFill>
                  <a:srgbClr val="A9B7C6"/>
                </a:solidFill>
                <a:latin typeface="JetBrains Mono"/>
              </a:rPr>
              <a:t>vừa</a:t>
            </a:r>
            <a:r>
              <a:rPr lang="en-US" altLang="en-US" sz="1200" dirty="0">
                <a:solidFill>
                  <a:srgbClr val="A9B7C6"/>
                </a:solidFill>
                <a:latin typeface="JetBrains Mono"/>
              </a:rPr>
              <a:t> </a:t>
            </a:r>
            <a:r>
              <a:rPr lang="en-US" altLang="en-US" sz="1200" dirty="0" err="1">
                <a:solidFill>
                  <a:srgbClr val="A9B7C6"/>
                </a:solidFill>
                <a:latin typeface="JetBrains Mono"/>
              </a:rPr>
              <a:t>tạo</a:t>
            </a:r>
            <a:r>
              <a:rPr lang="en-US" altLang="en-US" sz="1200" dirty="0">
                <a:solidFill>
                  <a:srgbClr val="A9B7C6"/>
                </a:solidFill>
                <a:latin typeface="JetBrains Mono"/>
              </a:rPr>
              <a:t>:</a:t>
            </a:r>
          </a:p>
          <a:p>
            <a:pPr marL="0" indent="0" defTabSz="685800" eaLnBrk="0" fontAlgn="base" hangingPunct="0">
              <a:spcBef>
                <a:spcPct val="0"/>
              </a:spcBef>
              <a:spcAft>
                <a:spcPct val="0"/>
              </a:spcAft>
              <a:buClrTx/>
              <a:buSzTx/>
              <a:buNone/>
            </a:pPr>
            <a:r>
              <a:rPr lang="en-US" altLang="en-US" sz="1200" dirty="0">
                <a:solidFill>
                  <a:srgbClr val="A9B7C6"/>
                </a:solidFill>
                <a:latin typeface="JetBrains Mono"/>
              </a:rPr>
              <a:t>7 – Mercedes</a:t>
            </a:r>
          </a:p>
          <a:p>
            <a:pPr marL="0" indent="0" defTabSz="685800" eaLnBrk="0" fontAlgn="base" hangingPunct="0">
              <a:spcBef>
                <a:spcPct val="0"/>
              </a:spcBef>
              <a:spcAft>
                <a:spcPct val="0"/>
              </a:spcAft>
              <a:buClrTx/>
              <a:buSzTx/>
              <a:buNone/>
            </a:pPr>
            <a:r>
              <a:rPr lang="en-US" altLang="en-US" sz="1200" dirty="0">
                <a:solidFill>
                  <a:srgbClr val="A9B7C6"/>
                </a:solidFill>
                <a:latin typeface="JetBrains Mono"/>
              </a:rPr>
              <a:t>5 - Ford4 </a:t>
            </a:r>
          </a:p>
          <a:p>
            <a:pPr marL="0" indent="0" defTabSz="685800" eaLnBrk="0" fontAlgn="base" hangingPunct="0">
              <a:spcBef>
                <a:spcPct val="0"/>
              </a:spcBef>
              <a:spcAft>
                <a:spcPct val="0"/>
              </a:spcAft>
              <a:buClrTx/>
              <a:buSzTx/>
              <a:buNone/>
            </a:pPr>
            <a:r>
              <a:rPr lang="en-US" altLang="en-US" sz="1200" dirty="0">
                <a:solidFill>
                  <a:srgbClr val="A9B7C6"/>
                </a:solidFill>
                <a:latin typeface="JetBrains Mono"/>
              </a:rPr>
              <a:t>1 - Suzuki</a:t>
            </a:r>
            <a:endParaRPr lang="en-US" altLang="en-US" sz="1200" dirty="0">
              <a:solidFill>
                <a:schemeClr val="tx1"/>
              </a:solidFill>
              <a:latin typeface="Arial" panose="020B0604020202020204" pitchFamily="34" charset="0"/>
            </a:endParaRPr>
          </a:p>
        </p:txBody>
      </p:sp>
    </p:spTree>
    <p:extLst>
      <p:ext uri="{BB962C8B-B14F-4D97-AF65-F5344CB8AC3E}">
        <p14:creationId xmlns:p14="http://schemas.microsoft.com/office/powerpoint/2010/main" val="36353538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2894D-4A0F-7F11-F551-7250B399612E}"/>
              </a:ext>
            </a:extLst>
          </p:cNvPr>
          <p:cNvSpPr>
            <a:spLocks noGrp="1"/>
          </p:cNvSpPr>
          <p:nvPr>
            <p:ph type="title"/>
          </p:nvPr>
        </p:nvSpPr>
        <p:spPr/>
        <p:txBody>
          <a:bodyPr/>
          <a:lstStyle/>
          <a:p>
            <a:r>
              <a:rPr lang="en-US" dirty="0" err="1"/>
              <a:t>Bài</a:t>
            </a:r>
            <a:r>
              <a:rPr lang="en-US" dirty="0"/>
              <a:t> </a:t>
            </a:r>
            <a:r>
              <a:rPr lang="en-US" dirty="0" err="1"/>
              <a:t>Tập</a:t>
            </a:r>
            <a:endParaRPr lang="en-US" dirty="0"/>
          </a:p>
        </p:txBody>
      </p:sp>
      <p:sp>
        <p:nvSpPr>
          <p:cNvPr id="3" name="Subtitle 2">
            <a:extLst>
              <a:ext uri="{FF2B5EF4-FFF2-40B4-BE49-F238E27FC236}">
                <a16:creationId xmlns:a16="http://schemas.microsoft.com/office/drawing/2014/main" id="{90EB8DCF-D662-270B-41CE-0A27B3F1AE26}"/>
              </a:ext>
            </a:extLst>
          </p:cNvPr>
          <p:cNvSpPr>
            <a:spLocks noGrp="1"/>
          </p:cNvSpPr>
          <p:nvPr>
            <p:ph type="subTitle" idx="1"/>
          </p:nvPr>
        </p:nvSpPr>
        <p:spPr>
          <a:xfrm>
            <a:off x="1408481" y="1194650"/>
            <a:ext cx="5798400" cy="3503825"/>
          </a:xfrm>
        </p:spPr>
        <p:txBody>
          <a:bodyPr/>
          <a:lstStyle/>
          <a:p>
            <a:pPr marL="127000" indent="0" algn="l">
              <a:buNone/>
            </a:pPr>
            <a:r>
              <a:rPr lang="vi-VN" b="0" i="0" dirty="0">
                <a:solidFill>
                  <a:schemeClr val="tx1">
                    <a:lumMod val="75000"/>
                    <a:lumOff val="25000"/>
                  </a:schemeClr>
                </a:solidFill>
                <a:effectLst/>
                <a:latin typeface="-apple-system"/>
              </a:rPr>
              <a:t>Bài tập 1: Quản lý sinh viên</a:t>
            </a:r>
          </a:p>
          <a:p>
            <a:pPr algn="l">
              <a:buFont typeface="Arial" panose="020B0604020202020204" pitchFamily="34" charset="0"/>
              <a:buChar char="•"/>
            </a:pPr>
            <a:r>
              <a:rPr lang="vi-VN" b="0" i="0" dirty="0">
                <a:solidFill>
                  <a:schemeClr val="tx1">
                    <a:lumMod val="75000"/>
                    <a:lumOff val="25000"/>
                  </a:schemeClr>
                </a:solidFill>
                <a:effectLst/>
                <a:latin typeface="-apple-system"/>
              </a:rPr>
              <a:t>Tạo một class Student với các thuộc tính id, name, và score.</a:t>
            </a:r>
          </a:p>
          <a:p>
            <a:pPr algn="l">
              <a:buFont typeface="Arial" panose="020B0604020202020204" pitchFamily="34" charset="0"/>
              <a:buChar char="•"/>
            </a:pPr>
            <a:r>
              <a:rPr lang="vi-VN" b="0" i="0" dirty="0">
                <a:solidFill>
                  <a:schemeClr val="tx1">
                    <a:lumMod val="75000"/>
                    <a:lumOff val="25000"/>
                  </a:schemeClr>
                </a:solidFill>
                <a:effectLst/>
                <a:latin typeface="-apple-system"/>
              </a:rPr>
              <a:t>Tạo một class StudentManagement để quản lý danh sách sinh viên, bao gồm các phương thức:</a:t>
            </a:r>
          </a:p>
          <a:p>
            <a:pPr marL="742950" lvl="1" indent="-285750" algn="l">
              <a:buFont typeface="Arial" panose="020B0604020202020204" pitchFamily="34" charset="0"/>
              <a:buChar char="•"/>
            </a:pPr>
            <a:r>
              <a:rPr lang="vi-VN" b="0" i="0" dirty="0">
                <a:solidFill>
                  <a:schemeClr val="tx1">
                    <a:lumMod val="75000"/>
                    <a:lumOff val="25000"/>
                  </a:schemeClr>
                </a:solidFill>
                <a:effectLst/>
                <a:latin typeface="-apple-system"/>
              </a:rPr>
              <a:t>addStudent(Student student): Thêm một sinh viên vào danh sách.</a:t>
            </a:r>
          </a:p>
          <a:p>
            <a:pPr marL="742950" lvl="1" indent="-285750" algn="l">
              <a:buFont typeface="Arial" panose="020B0604020202020204" pitchFamily="34" charset="0"/>
              <a:buChar char="•"/>
            </a:pPr>
            <a:r>
              <a:rPr lang="vi-VN" b="0" i="0" dirty="0">
                <a:solidFill>
                  <a:schemeClr val="tx1">
                    <a:lumMod val="75000"/>
                    <a:lumOff val="25000"/>
                  </a:schemeClr>
                </a:solidFill>
                <a:effectLst/>
                <a:latin typeface="-apple-system"/>
              </a:rPr>
              <a:t>removeStudent(int id): Xóa một sinh viên khỏi danh sách dựa trên id.</a:t>
            </a:r>
          </a:p>
          <a:p>
            <a:pPr marL="742950" lvl="1" indent="-285750" algn="l">
              <a:buFont typeface="Arial" panose="020B0604020202020204" pitchFamily="34" charset="0"/>
              <a:buChar char="•"/>
            </a:pPr>
            <a:r>
              <a:rPr lang="vi-VN" b="0" i="0" dirty="0">
                <a:solidFill>
                  <a:schemeClr val="tx1">
                    <a:lumMod val="75000"/>
                    <a:lumOff val="25000"/>
                  </a:schemeClr>
                </a:solidFill>
                <a:effectLst/>
                <a:latin typeface="-apple-system"/>
              </a:rPr>
              <a:t>getStudentById(int id): Tìm sinh viên trong danh sách dựa trên id.</a:t>
            </a:r>
          </a:p>
          <a:p>
            <a:pPr marL="742950" lvl="1" indent="-285750" algn="l">
              <a:buFont typeface="Arial" panose="020B0604020202020204" pitchFamily="34" charset="0"/>
              <a:buChar char="•"/>
            </a:pPr>
            <a:r>
              <a:rPr lang="vi-VN" b="0" i="0" dirty="0">
                <a:solidFill>
                  <a:schemeClr val="tx1">
                    <a:lumMod val="75000"/>
                    <a:lumOff val="25000"/>
                  </a:schemeClr>
                </a:solidFill>
                <a:effectLst/>
                <a:latin typeface="-apple-system"/>
              </a:rPr>
              <a:t>getAverageScore(): Tính điểm trung bình của tất cả sinh viên trong danh sách.</a:t>
            </a:r>
          </a:p>
          <a:p>
            <a:pPr algn="l">
              <a:buFont typeface="Arial" panose="020B0604020202020204" pitchFamily="34" charset="0"/>
              <a:buChar char="•"/>
            </a:pPr>
            <a:r>
              <a:rPr lang="vi-VN" b="0" i="0" dirty="0">
                <a:solidFill>
                  <a:schemeClr val="tx1">
                    <a:lumMod val="75000"/>
                    <a:lumOff val="25000"/>
                  </a:schemeClr>
                </a:solidFill>
                <a:effectLst/>
                <a:latin typeface="-apple-system"/>
              </a:rPr>
              <a:t>Sử dụng Map để lưu trữ danh sách sinh viên, key là id của sinh viên.</a:t>
            </a:r>
          </a:p>
          <a:p>
            <a:endParaRPr lang="en-US" dirty="0">
              <a:solidFill>
                <a:schemeClr val="tx1">
                  <a:lumMod val="75000"/>
                  <a:lumOff val="25000"/>
                </a:schemeClr>
              </a:solidFill>
            </a:endParaRPr>
          </a:p>
        </p:txBody>
      </p:sp>
    </p:spTree>
    <p:extLst>
      <p:ext uri="{BB962C8B-B14F-4D97-AF65-F5344CB8AC3E}">
        <p14:creationId xmlns:p14="http://schemas.microsoft.com/office/powerpoint/2010/main" val="17676874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E3CBC-B5F3-33BB-A508-5CC0F87C212F}"/>
              </a:ext>
            </a:extLst>
          </p:cNvPr>
          <p:cNvSpPr>
            <a:spLocks noGrp="1"/>
          </p:cNvSpPr>
          <p:nvPr>
            <p:ph type="title"/>
          </p:nvPr>
        </p:nvSpPr>
        <p:spPr>
          <a:xfrm>
            <a:off x="713250" y="445025"/>
            <a:ext cx="7717500" cy="572700"/>
          </a:xfrm>
          <a:solidFill>
            <a:schemeClr val="accent4"/>
          </a:solidFill>
        </p:spPr>
        <p:txBody>
          <a:bodyPr/>
          <a:lstStyle/>
          <a:p>
            <a:r>
              <a:rPr lang="en-US" dirty="0" err="1"/>
              <a:t>LinkedHashMap</a:t>
            </a:r>
            <a:endParaRPr lang="en-US" dirty="0"/>
          </a:p>
        </p:txBody>
      </p:sp>
      <p:graphicFrame>
        <p:nvGraphicFramePr>
          <p:cNvPr id="6" name="Content Placeholder 5">
            <a:extLst>
              <a:ext uri="{FF2B5EF4-FFF2-40B4-BE49-F238E27FC236}">
                <a16:creationId xmlns:a16="http://schemas.microsoft.com/office/drawing/2014/main" id="{7D63A662-F34E-8B31-5198-DB6F49B0D14E}"/>
              </a:ext>
            </a:extLst>
          </p:cNvPr>
          <p:cNvGraphicFramePr>
            <a:graphicFrameLocks noGrp="1"/>
          </p:cNvGraphicFramePr>
          <p:nvPr>
            <p:ph sz="half" idx="1"/>
          </p:nvPr>
        </p:nvGraphicFramePr>
        <p:xfrm>
          <a:off x="628650" y="1369219"/>
          <a:ext cx="3886200" cy="32635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098" name="Picture 2" descr="Java Map - javatpoint">
            <a:extLst>
              <a:ext uri="{FF2B5EF4-FFF2-40B4-BE49-F238E27FC236}">
                <a16:creationId xmlns:a16="http://schemas.microsoft.com/office/drawing/2014/main" id="{219BFC81-74CB-C204-7306-B2B289475C0D}"/>
              </a:ext>
            </a:extLst>
          </p:cNvPr>
          <p:cNvPicPr>
            <a:picLocks noGrp="1" noChangeAspect="1" noChangeArrowheads="1"/>
          </p:cNvPicPr>
          <p:nvPr>
            <p:ph sz="half" idx="2"/>
          </p:nvPr>
        </p:nvPicPr>
        <p:blipFill>
          <a:blip r:embed="rId7">
            <a:extLst>
              <a:ext uri="{28A0092B-C50C-407E-A947-70E740481C1C}">
                <a14:useLocalDpi xmlns:a14="http://schemas.microsoft.com/office/drawing/2010/main" val="0"/>
              </a:ext>
            </a:extLst>
          </a:blip>
          <a:srcRect/>
          <a:stretch>
            <a:fillRect/>
          </a:stretch>
        </p:blipFill>
        <p:spPr bwMode="auto">
          <a:xfrm>
            <a:off x="4948524" y="1369219"/>
            <a:ext cx="3247453" cy="32635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82104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E3CBC-B5F3-33BB-A508-5CC0F87C212F}"/>
              </a:ext>
            </a:extLst>
          </p:cNvPr>
          <p:cNvSpPr>
            <a:spLocks noGrp="1"/>
          </p:cNvSpPr>
          <p:nvPr>
            <p:ph type="title"/>
          </p:nvPr>
        </p:nvSpPr>
        <p:spPr>
          <a:solidFill>
            <a:schemeClr val="tx2">
              <a:lumMod val="20000"/>
              <a:lumOff val="80000"/>
            </a:schemeClr>
          </a:solidFill>
        </p:spPr>
        <p:txBody>
          <a:bodyPr/>
          <a:lstStyle/>
          <a:p>
            <a:r>
              <a:rPr lang="en-US" dirty="0" err="1"/>
              <a:t>LinkedHashMap</a:t>
            </a:r>
            <a:r>
              <a:rPr lang="en-US" dirty="0"/>
              <a:t> - VD</a:t>
            </a:r>
          </a:p>
        </p:txBody>
      </p:sp>
      <p:sp>
        <p:nvSpPr>
          <p:cNvPr id="8" name="Rectangle 1">
            <a:extLst>
              <a:ext uri="{FF2B5EF4-FFF2-40B4-BE49-F238E27FC236}">
                <a16:creationId xmlns:a16="http://schemas.microsoft.com/office/drawing/2014/main" id="{4A7ED0A4-14C5-1DD8-78D1-1FC30CD1C582}"/>
              </a:ext>
            </a:extLst>
          </p:cNvPr>
          <p:cNvSpPr>
            <a:spLocks noGrp="1" noChangeArrowheads="1"/>
          </p:cNvSpPr>
          <p:nvPr>
            <p:ph idx="4294967295"/>
          </p:nvPr>
        </p:nvSpPr>
        <p:spPr bwMode="auto">
          <a:xfrm>
            <a:off x="806450" y="1120250"/>
            <a:ext cx="7880350" cy="357822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spcFirstLastPara="1" vert="horz" wrap="square" lIns="68580" tIns="34290" rIns="68580" bIns="34290" numCol="1" anchor="ctr" anchorCtr="0" compatLnSpc="1">
            <a:prstTxWarp prst="textNoShape">
              <a:avLst/>
            </a:prstTxWarp>
            <a:spAutoFit/>
          </a:bodyPr>
          <a:lstStyle/>
          <a:p>
            <a:pPr marL="0" indent="0" defTabSz="685800" eaLnBrk="0" fontAlgn="base" hangingPunct="0">
              <a:spcBef>
                <a:spcPct val="0"/>
              </a:spcBef>
              <a:spcAft>
                <a:spcPct val="0"/>
              </a:spcAft>
              <a:buClrTx/>
              <a:buSzTx/>
              <a:buNone/>
            </a:pPr>
            <a:r>
              <a:rPr lang="en-US" altLang="en-US" sz="1200" dirty="0">
                <a:solidFill>
                  <a:srgbClr val="A9B7C6"/>
                </a:solidFill>
                <a:latin typeface="JetBrains Mono"/>
              </a:rPr>
              <a:t>Map&lt;Integer</a:t>
            </a:r>
            <a:r>
              <a:rPr lang="en-US" altLang="en-US" sz="1200" dirty="0">
                <a:solidFill>
                  <a:srgbClr val="CC7832"/>
                </a:solidFill>
                <a:latin typeface="JetBrains Mono"/>
              </a:rPr>
              <a:t>, </a:t>
            </a:r>
            <a:r>
              <a:rPr lang="en-US" altLang="en-US" sz="1200" dirty="0">
                <a:solidFill>
                  <a:srgbClr val="A9B7C6"/>
                </a:solidFill>
                <a:latin typeface="JetBrains Mono"/>
              </a:rPr>
              <a:t>String&gt; map = </a:t>
            </a:r>
            <a:r>
              <a:rPr lang="en-US" altLang="en-US" sz="1200" dirty="0">
                <a:solidFill>
                  <a:srgbClr val="CC7832"/>
                </a:solidFill>
                <a:latin typeface="JetBrains Mono"/>
              </a:rPr>
              <a:t>new </a:t>
            </a:r>
            <a:r>
              <a:rPr lang="en-US" altLang="en-US" sz="1200" dirty="0" err="1">
                <a:solidFill>
                  <a:srgbClr val="A9B7C6"/>
                </a:solidFill>
                <a:latin typeface="JetBrains Mono"/>
              </a:rPr>
              <a:t>LinkedHashMap</a:t>
            </a:r>
            <a:r>
              <a:rPr lang="en-US" altLang="en-US" sz="1200" dirty="0">
                <a:solidFill>
                  <a:srgbClr val="A9B7C6"/>
                </a:solidFill>
                <a:latin typeface="JetBrains Mono"/>
              </a:rPr>
              <a:t>&lt;&gt;()</a:t>
            </a:r>
            <a:r>
              <a:rPr lang="en-US" altLang="en-US" sz="1200" dirty="0">
                <a:solidFill>
                  <a:srgbClr val="CC7832"/>
                </a:solidFill>
                <a:latin typeface="JetBrains Mono"/>
              </a:rPr>
              <a:t>;</a:t>
            </a:r>
            <a:br>
              <a:rPr lang="en-US" altLang="en-US" sz="1200" dirty="0">
                <a:solidFill>
                  <a:srgbClr val="CC7832"/>
                </a:solidFill>
                <a:latin typeface="JetBrains Mono"/>
              </a:rPr>
            </a:br>
            <a:br>
              <a:rPr lang="en-US" altLang="en-US" sz="1200" dirty="0">
                <a:solidFill>
                  <a:srgbClr val="CC7832"/>
                </a:solidFill>
                <a:latin typeface="JetBrains Mono"/>
              </a:rPr>
            </a:br>
            <a:r>
              <a:rPr lang="en-US" altLang="en-US" sz="1200" dirty="0">
                <a:solidFill>
                  <a:srgbClr val="808080"/>
                </a:solidFill>
                <a:latin typeface="JetBrains Mono"/>
              </a:rPr>
              <a:t>//</a:t>
            </a:r>
            <a:r>
              <a:rPr lang="en-US" altLang="en-US" sz="1200" dirty="0" err="1">
                <a:solidFill>
                  <a:srgbClr val="808080"/>
                </a:solidFill>
                <a:latin typeface="JetBrains Mono"/>
              </a:rPr>
              <a:t>Thêm</a:t>
            </a:r>
            <a:r>
              <a:rPr lang="en-US" altLang="en-US" sz="1200" dirty="0">
                <a:solidFill>
                  <a:srgbClr val="808080"/>
                </a:solidFill>
                <a:latin typeface="JetBrains Mono"/>
              </a:rPr>
              <a:t> </a:t>
            </a:r>
            <a:r>
              <a:rPr lang="en-US" altLang="en-US" sz="1200" dirty="0" err="1">
                <a:solidFill>
                  <a:srgbClr val="808080"/>
                </a:solidFill>
                <a:latin typeface="JetBrains Mono"/>
              </a:rPr>
              <a:t>phần</a:t>
            </a:r>
            <a:r>
              <a:rPr lang="en-US" altLang="en-US" sz="1200" dirty="0">
                <a:solidFill>
                  <a:srgbClr val="808080"/>
                </a:solidFill>
                <a:latin typeface="JetBrains Mono"/>
              </a:rPr>
              <a:t> </a:t>
            </a:r>
            <a:r>
              <a:rPr lang="en-US" altLang="en-US" sz="1200" dirty="0" err="1">
                <a:solidFill>
                  <a:srgbClr val="808080"/>
                </a:solidFill>
                <a:latin typeface="JetBrains Mono"/>
              </a:rPr>
              <a:t>tử</a:t>
            </a:r>
            <a:r>
              <a:rPr lang="en-US" altLang="en-US" sz="1200" dirty="0">
                <a:solidFill>
                  <a:srgbClr val="808080"/>
                </a:solidFill>
                <a:latin typeface="JetBrains Mono"/>
              </a:rPr>
              <a:t> </a:t>
            </a:r>
            <a:r>
              <a:rPr lang="en-US" altLang="en-US" sz="1200" dirty="0" err="1">
                <a:solidFill>
                  <a:srgbClr val="808080"/>
                </a:solidFill>
                <a:latin typeface="JetBrains Mono"/>
              </a:rPr>
              <a:t>vào</a:t>
            </a:r>
            <a:r>
              <a:rPr lang="en-US" altLang="en-US" sz="1200" dirty="0">
                <a:solidFill>
                  <a:srgbClr val="808080"/>
                </a:solidFill>
                <a:latin typeface="JetBrains Mono"/>
              </a:rPr>
              <a:t> map</a:t>
            </a:r>
            <a:br>
              <a:rPr lang="en-US" altLang="en-US" sz="1200" dirty="0">
                <a:solidFill>
                  <a:srgbClr val="808080"/>
                </a:solidFill>
                <a:latin typeface="JetBrains Mono"/>
              </a:rPr>
            </a:br>
            <a:r>
              <a:rPr lang="en-US" altLang="en-US" sz="1200" dirty="0" err="1">
                <a:solidFill>
                  <a:srgbClr val="A9B7C6"/>
                </a:solidFill>
                <a:latin typeface="JetBrains Mono"/>
              </a:rPr>
              <a:t>map.put</a:t>
            </a:r>
            <a:r>
              <a:rPr lang="en-US" altLang="en-US" sz="1200" dirty="0">
                <a:solidFill>
                  <a:srgbClr val="A9B7C6"/>
                </a:solidFill>
                <a:latin typeface="JetBrains Mono"/>
              </a:rPr>
              <a:t>(</a:t>
            </a:r>
            <a:r>
              <a:rPr lang="en-US" altLang="en-US" sz="1200" dirty="0">
                <a:solidFill>
                  <a:srgbClr val="6897BB"/>
                </a:solidFill>
                <a:latin typeface="JetBrains Mono"/>
              </a:rPr>
              <a:t>5</a:t>
            </a:r>
            <a:r>
              <a:rPr lang="en-US" altLang="en-US" sz="1200" dirty="0">
                <a:solidFill>
                  <a:srgbClr val="CC7832"/>
                </a:solidFill>
                <a:latin typeface="JetBrains Mono"/>
              </a:rPr>
              <a:t>, </a:t>
            </a:r>
            <a:r>
              <a:rPr lang="en-US" altLang="en-US" sz="1200" dirty="0">
                <a:solidFill>
                  <a:srgbClr val="6A8759"/>
                </a:solidFill>
                <a:latin typeface="JetBrains Mono"/>
              </a:rPr>
              <a:t>"Java"</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r>
              <a:rPr lang="en-US" altLang="en-US" sz="1200" dirty="0" err="1">
                <a:solidFill>
                  <a:srgbClr val="A9B7C6"/>
                </a:solidFill>
                <a:latin typeface="JetBrains Mono"/>
              </a:rPr>
              <a:t>map.put</a:t>
            </a:r>
            <a:r>
              <a:rPr lang="en-US" altLang="en-US" sz="1200" dirty="0">
                <a:solidFill>
                  <a:srgbClr val="A9B7C6"/>
                </a:solidFill>
                <a:latin typeface="JetBrains Mono"/>
              </a:rPr>
              <a:t>(</a:t>
            </a:r>
            <a:r>
              <a:rPr lang="en-US" altLang="en-US" sz="1200" dirty="0">
                <a:solidFill>
                  <a:srgbClr val="6897BB"/>
                </a:solidFill>
                <a:latin typeface="JetBrains Mono"/>
              </a:rPr>
              <a:t>1</a:t>
            </a:r>
            <a:r>
              <a:rPr lang="en-US" altLang="en-US" sz="1200" dirty="0">
                <a:solidFill>
                  <a:srgbClr val="CC7832"/>
                </a:solidFill>
                <a:latin typeface="JetBrains Mono"/>
              </a:rPr>
              <a:t>, </a:t>
            </a:r>
            <a:r>
              <a:rPr lang="en-US" altLang="en-US" sz="1200" dirty="0">
                <a:solidFill>
                  <a:srgbClr val="6A8759"/>
                </a:solidFill>
                <a:latin typeface="JetBrains Mono"/>
              </a:rPr>
              <a:t>"HTML/CSS"</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r>
              <a:rPr lang="en-US" altLang="en-US" sz="1200" dirty="0" err="1">
                <a:solidFill>
                  <a:srgbClr val="A9B7C6"/>
                </a:solidFill>
                <a:latin typeface="JetBrains Mono"/>
              </a:rPr>
              <a:t>map.put</a:t>
            </a:r>
            <a:r>
              <a:rPr lang="en-US" altLang="en-US" sz="1200" dirty="0">
                <a:solidFill>
                  <a:srgbClr val="A9B7C6"/>
                </a:solidFill>
                <a:latin typeface="JetBrains Mono"/>
              </a:rPr>
              <a:t>(</a:t>
            </a:r>
            <a:r>
              <a:rPr lang="en-US" altLang="en-US" sz="1200" dirty="0">
                <a:solidFill>
                  <a:srgbClr val="6897BB"/>
                </a:solidFill>
                <a:latin typeface="JetBrains Mono"/>
              </a:rPr>
              <a:t>7</a:t>
            </a:r>
            <a:r>
              <a:rPr lang="en-US" altLang="en-US" sz="1200" dirty="0">
                <a:solidFill>
                  <a:srgbClr val="CC7832"/>
                </a:solidFill>
                <a:latin typeface="JetBrains Mono"/>
              </a:rPr>
              <a:t>, </a:t>
            </a:r>
            <a:r>
              <a:rPr lang="en-US" altLang="en-US" sz="1200" dirty="0">
                <a:solidFill>
                  <a:srgbClr val="6A8759"/>
                </a:solidFill>
                <a:latin typeface="JetBrains Mono"/>
              </a:rPr>
              <a:t>"Python"</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r>
              <a:rPr lang="en-US" altLang="en-US" sz="1200" dirty="0" err="1">
                <a:solidFill>
                  <a:srgbClr val="A9B7C6"/>
                </a:solidFill>
                <a:latin typeface="JetBrains Mono"/>
              </a:rPr>
              <a:t>map.put</a:t>
            </a:r>
            <a:r>
              <a:rPr lang="en-US" altLang="en-US" sz="1200" dirty="0">
                <a:solidFill>
                  <a:srgbClr val="A9B7C6"/>
                </a:solidFill>
                <a:latin typeface="JetBrains Mono"/>
              </a:rPr>
              <a:t>(</a:t>
            </a:r>
            <a:r>
              <a:rPr lang="en-US" altLang="en-US" sz="1200" dirty="0">
                <a:solidFill>
                  <a:srgbClr val="6897BB"/>
                </a:solidFill>
                <a:latin typeface="JetBrains Mono"/>
              </a:rPr>
              <a:t>4</a:t>
            </a:r>
            <a:r>
              <a:rPr lang="en-US" altLang="en-US" sz="1200" dirty="0">
                <a:solidFill>
                  <a:srgbClr val="CC7832"/>
                </a:solidFill>
                <a:latin typeface="JetBrains Mono"/>
              </a:rPr>
              <a:t>, </a:t>
            </a:r>
            <a:r>
              <a:rPr lang="en-US" altLang="en-US" sz="1200" dirty="0">
                <a:solidFill>
                  <a:srgbClr val="6A8759"/>
                </a:solidFill>
                <a:latin typeface="JetBrains Mono"/>
              </a:rPr>
              <a:t>"C/C++"</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br>
              <a:rPr lang="en-US" altLang="en-US" sz="1200" dirty="0">
                <a:solidFill>
                  <a:srgbClr val="CC7832"/>
                </a:solidFill>
                <a:latin typeface="JetBrains Mono"/>
              </a:rPr>
            </a:br>
            <a:r>
              <a:rPr lang="en-US" altLang="en-US" sz="1200" dirty="0" err="1">
                <a:solidFill>
                  <a:srgbClr val="A9B7C6"/>
                </a:solidFill>
                <a:latin typeface="JetBrains Mono"/>
              </a:rPr>
              <a:t>System.</a:t>
            </a:r>
            <a:r>
              <a:rPr lang="en-US" altLang="en-US" sz="1200" i="1" dirty="0" err="1">
                <a:solidFill>
                  <a:srgbClr val="9876AA"/>
                </a:solidFill>
                <a:latin typeface="JetBrains Mono"/>
              </a:rPr>
              <a:t>out</a:t>
            </a:r>
            <a:r>
              <a:rPr lang="en-US" altLang="en-US" sz="1200" dirty="0" err="1">
                <a:solidFill>
                  <a:srgbClr val="A9B7C6"/>
                </a:solidFill>
                <a:latin typeface="JetBrains Mono"/>
              </a:rPr>
              <a:t>.println</a:t>
            </a:r>
            <a:r>
              <a:rPr lang="en-US" altLang="en-US" sz="1200" dirty="0">
                <a:solidFill>
                  <a:srgbClr val="A9B7C6"/>
                </a:solidFill>
                <a:latin typeface="JetBrains Mono"/>
              </a:rPr>
              <a:t>(</a:t>
            </a:r>
            <a:r>
              <a:rPr lang="en-US" altLang="en-US" sz="1200" dirty="0">
                <a:solidFill>
                  <a:srgbClr val="6A8759"/>
                </a:solidFill>
                <a:latin typeface="JetBrains Mono"/>
              </a:rPr>
              <a:t>"Map </a:t>
            </a:r>
            <a:r>
              <a:rPr lang="en-US" altLang="en-US" sz="1200" dirty="0" err="1">
                <a:solidFill>
                  <a:srgbClr val="6A8759"/>
                </a:solidFill>
                <a:latin typeface="JetBrains Mono"/>
              </a:rPr>
              <a:t>vừa</a:t>
            </a:r>
            <a:r>
              <a:rPr lang="en-US" altLang="en-US" sz="1200" dirty="0">
                <a:solidFill>
                  <a:srgbClr val="6A8759"/>
                </a:solidFill>
                <a:latin typeface="JetBrains Mono"/>
              </a:rPr>
              <a:t> </a:t>
            </a:r>
            <a:r>
              <a:rPr lang="en-US" altLang="en-US" sz="1200" dirty="0" err="1">
                <a:solidFill>
                  <a:srgbClr val="6A8759"/>
                </a:solidFill>
                <a:latin typeface="JetBrains Mono"/>
              </a:rPr>
              <a:t>tạo</a:t>
            </a:r>
            <a:r>
              <a:rPr lang="en-US" altLang="en-US" sz="1200" dirty="0">
                <a:solidFill>
                  <a:srgbClr val="6A8759"/>
                </a:solidFill>
                <a:latin typeface="JetBrains Mono"/>
              </a:rPr>
              <a:t>: "</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r>
              <a:rPr lang="en-US" altLang="en-US" sz="1200" dirty="0">
                <a:solidFill>
                  <a:srgbClr val="808080"/>
                </a:solidFill>
                <a:latin typeface="JetBrains Mono"/>
              </a:rPr>
              <a:t>//</a:t>
            </a:r>
            <a:r>
              <a:rPr lang="en-US" altLang="en-US" sz="1200" dirty="0" err="1">
                <a:solidFill>
                  <a:srgbClr val="808080"/>
                </a:solidFill>
                <a:latin typeface="JetBrains Mono"/>
              </a:rPr>
              <a:t>Sử</a:t>
            </a:r>
            <a:r>
              <a:rPr lang="en-US" altLang="en-US" sz="1200" dirty="0">
                <a:solidFill>
                  <a:srgbClr val="808080"/>
                </a:solidFill>
                <a:latin typeface="JetBrains Mono"/>
              </a:rPr>
              <a:t> </a:t>
            </a:r>
            <a:r>
              <a:rPr lang="en-US" altLang="en-US" sz="1200" dirty="0" err="1">
                <a:solidFill>
                  <a:srgbClr val="808080"/>
                </a:solidFill>
                <a:latin typeface="JetBrains Mono"/>
              </a:rPr>
              <a:t>dụng</a:t>
            </a:r>
            <a:r>
              <a:rPr lang="en-US" altLang="en-US" sz="1200" dirty="0">
                <a:solidFill>
                  <a:srgbClr val="808080"/>
                </a:solidFill>
                <a:latin typeface="JetBrains Mono"/>
              </a:rPr>
              <a:t> </a:t>
            </a:r>
            <a:r>
              <a:rPr lang="en-US" altLang="en-US" sz="1200" dirty="0" err="1">
                <a:solidFill>
                  <a:srgbClr val="808080"/>
                </a:solidFill>
                <a:latin typeface="JetBrains Mono"/>
              </a:rPr>
              <a:t>Map.Entry</a:t>
            </a:r>
            <a:br>
              <a:rPr lang="en-US" altLang="en-US" sz="1200" dirty="0">
                <a:solidFill>
                  <a:srgbClr val="808080"/>
                </a:solidFill>
                <a:latin typeface="JetBrains Mono"/>
              </a:rPr>
            </a:br>
            <a:r>
              <a:rPr lang="en-US" altLang="en-US" sz="1200" dirty="0">
                <a:solidFill>
                  <a:srgbClr val="CC7832"/>
                </a:solidFill>
                <a:latin typeface="JetBrains Mono"/>
              </a:rPr>
              <a:t>for</a:t>
            </a:r>
            <a:r>
              <a:rPr lang="en-US" altLang="en-US" sz="1200" dirty="0">
                <a:solidFill>
                  <a:srgbClr val="A9B7C6"/>
                </a:solidFill>
                <a:latin typeface="JetBrains Mono"/>
              </a:rPr>
              <a:t>(</a:t>
            </a:r>
            <a:r>
              <a:rPr lang="en-US" altLang="en-US" sz="1200" dirty="0" err="1">
                <a:solidFill>
                  <a:srgbClr val="A9B7C6"/>
                </a:solidFill>
                <a:latin typeface="JetBrains Mono"/>
              </a:rPr>
              <a:t>Map.Entry</a:t>
            </a:r>
            <a:r>
              <a:rPr lang="en-US" altLang="en-US" sz="1200" dirty="0">
                <a:solidFill>
                  <a:srgbClr val="A9B7C6"/>
                </a:solidFill>
                <a:latin typeface="JetBrains Mono"/>
              </a:rPr>
              <a:t>&lt;Integer</a:t>
            </a:r>
            <a:r>
              <a:rPr lang="en-US" altLang="en-US" sz="1200" dirty="0">
                <a:solidFill>
                  <a:srgbClr val="CC7832"/>
                </a:solidFill>
                <a:latin typeface="JetBrains Mono"/>
              </a:rPr>
              <a:t>, </a:t>
            </a:r>
            <a:r>
              <a:rPr lang="en-US" altLang="en-US" sz="1200" dirty="0">
                <a:solidFill>
                  <a:srgbClr val="A9B7C6"/>
                </a:solidFill>
                <a:latin typeface="JetBrains Mono"/>
              </a:rPr>
              <a:t>String&gt; entry : </a:t>
            </a:r>
            <a:r>
              <a:rPr lang="en-US" altLang="en-US" sz="1200" dirty="0" err="1">
                <a:solidFill>
                  <a:srgbClr val="A9B7C6"/>
                </a:solidFill>
                <a:latin typeface="JetBrains Mono"/>
              </a:rPr>
              <a:t>map.entrySet</a:t>
            </a:r>
            <a:r>
              <a:rPr lang="en-US" altLang="en-US" sz="1200" dirty="0">
                <a:solidFill>
                  <a:srgbClr val="A9B7C6"/>
                </a:solidFill>
                <a:latin typeface="JetBrains Mono"/>
              </a:rPr>
              <a:t>()){</a:t>
            </a:r>
            <a:br>
              <a:rPr lang="en-US" altLang="en-US" sz="1200" dirty="0">
                <a:solidFill>
                  <a:srgbClr val="A9B7C6"/>
                </a:solidFill>
                <a:latin typeface="JetBrains Mono"/>
              </a:rPr>
            </a:br>
            <a:r>
              <a:rPr lang="en-US" altLang="en-US" sz="1200" dirty="0">
                <a:solidFill>
                  <a:srgbClr val="A9B7C6"/>
                </a:solidFill>
                <a:latin typeface="JetBrains Mono"/>
              </a:rPr>
              <a:t>    </a:t>
            </a:r>
            <a:r>
              <a:rPr lang="en-US" altLang="en-US" sz="1200" dirty="0" err="1">
                <a:solidFill>
                  <a:srgbClr val="A9B7C6"/>
                </a:solidFill>
                <a:latin typeface="JetBrains Mono"/>
              </a:rPr>
              <a:t>System.</a:t>
            </a:r>
            <a:r>
              <a:rPr lang="en-US" altLang="en-US" sz="1200" i="1" dirty="0" err="1">
                <a:solidFill>
                  <a:srgbClr val="9876AA"/>
                </a:solidFill>
                <a:latin typeface="JetBrains Mono"/>
              </a:rPr>
              <a:t>out</a:t>
            </a:r>
            <a:r>
              <a:rPr lang="en-US" altLang="en-US" sz="1200" dirty="0" err="1">
                <a:solidFill>
                  <a:srgbClr val="A9B7C6"/>
                </a:solidFill>
                <a:latin typeface="JetBrains Mono"/>
              </a:rPr>
              <a:t>.println</a:t>
            </a:r>
            <a:r>
              <a:rPr lang="en-US" altLang="en-US" sz="1200" dirty="0">
                <a:solidFill>
                  <a:srgbClr val="A9B7C6"/>
                </a:solidFill>
                <a:latin typeface="JetBrains Mono"/>
              </a:rPr>
              <a:t>(</a:t>
            </a:r>
            <a:r>
              <a:rPr lang="en-US" altLang="en-US" sz="1200" dirty="0" err="1">
                <a:solidFill>
                  <a:srgbClr val="A9B7C6"/>
                </a:solidFill>
                <a:latin typeface="JetBrains Mono"/>
              </a:rPr>
              <a:t>entry.getKey</a:t>
            </a:r>
            <a:r>
              <a:rPr lang="en-US" altLang="en-US" sz="1200" dirty="0">
                <a:solidFill>
                  <a:srgbClr val="A9B7C6"/>
                </a:solidFill>
                <a:latin typeface="JetBrains Mono"/>
              </a:rPr>
              <a:t>() + </a:t>
            </a:r>
            <a:r>
              <a:rPr lang="en-US" altLang="en-US" sz="1200" dirty="0">
                <a:solidFill>
                  <a:srgbClr val="6A8759"/>
                </a:solidFill>
                <a:latin typeface="JetBrains Mono"/>
              </a:rPr>
              <a:t>" - " </a:t>
            </a:r>
            <a:r>
              <a:rPr lang="en-US" altLang="en-US" sz="1200" dirty="0">
                <a:solidFill>
                  <a:srgbClr val="A9B7C6"/>
                </a:solidFill>
                <a:latin typeface="JetBrains Mono"/>
              </a:rPr>
              <a:t>+</a:t>
            </a:r>
            <a:r>
              <a:rPr lang="en-US" altLang="en-US" sz="1200" dirty="0" err="1">
                <a:solidFill>
                  <a:srgbClr val="A9B7C6"/>
                </a:solidFill>
                <a:latin typeface="JetBrains Mono"/>
              </a:rPr>
              <a:t>entry.getValue</a:t>
            </a:r>
            <a:r>
              <a:rPr lang="en-US" altLang="en-US" sz="1200" dirty="0">
                <a:solidFill>
                  <a:srgbClr val="A9B7C6"/>
                </a:solidFill>
                <a:latin typeface="JetBrains Mono"/>
              </a:rPr>
              <a:t>())</a:t>
            </a:r>
            <a:r>
              <a:rPr lang="en-US" altLang="en-US" sz="1200" dirty="0">
                <a:solidFill>
                  <a:srgbClr val="CC7832"/>
                </a:solidFill>
                <a:latin typeface="JetBrains Mono"/>
              </a:rPr>
              <a:t>;</a:t>
            </a:r>
            <a:br>
              <a:rPr lang="en-US" altLang="en-US" sz="1200" dirty="0">
                <a:solidFill>
                  <a:srgbClr val="CC7832"/>
                </a:solidFill>
                <a:latin typeface="JetBrains Mono"/>
              </a:rPr>
            </a:br>
            <a:r>
              <a:rPr lang="en-US" altLang="en-US" sz="1200" dirty="0">
                <a:solidFill>
                  <a:srgbClr val="A9B7C6"/>
                </a:solidFill>
                <a:latin typeface="JetBrains Mono"/>
              </a:rPr>
              <a:t>}</a:t>
            </a:r>
          </a:p>
          <a:p>
            <a:pPr marL="0" indent="0" defTabSz="685800" eaLnBrk="0" fontAlgn="base" hangingPunct="0">
              <a:spcBef>
                <a:spcPct val="0"/>
              </a:spcBef>
              <a:spcAft>
                <a:spcPct val="0"/>
              </a:spcAft>
              <a:buClrTx/>
              <a:buSzTx/>
              <a:buNone/>
            </a:pPr>
            <a:endParaRPr lang="en-US" altLang="en-US" sz="1200" dirty="0">
              <a:solidFill>
                <a:srgbClr val="A9B7C6"/>
              </a:solidFill>
              <a:latin typeface="JetBrains Mono"/>
            </a:endParaRPr>
          </a:p>
          <a:p>
            <a:pPr marL="0" indent="0" defTabSz="685800" eaLnBrk="0" fontAlgn="base" hangingPunct="0">
              <a:spcBef>
                <a:spcPct val="0"/>
              </a:spcBef>
              <a:spcAft>
                <a:spcPct val="0"/>
              </a:spcAft>
              <a:buClrTx/>
              <a:buSzTx/>
              <a:buNone/>
            </a:pPr>
            <a:r>
              <a:rPr lang="en-US" altLang="en-US" sz="1200" dirty="0">
                <a:solidFill>
                  <a:srgbClr val="A9B7C6"/>
                </a:solidFill>
                <a:latin typeface="JetBrains Mono"/>
              </a:rPr>
              <a:t>// Map </a:t>
            </a:r>
            <a:r>
              <a:rPr lang="en-US" altLang="en-US" sz="1200" dirty="0" err="1">
                <a:solidFill>
                  <a:srgbClr val="A9B7C6"/>
                </a:solidFill>
                <a:latin typeface="JetBrains Mono"/>
              </a:rPr>
              <a:t>vừa</a:t>
            </a:r>
            <a:r>
              <a:rPr lang="en-US" altLang="en-US" sz="1200" dirty="0">
                <a:solidFill>
                  <a:srgbClr val="A9B7C6"/>
                </a:solidFill>
                <a:latin typeface="JetBrains Mono"/>
              </a:rPr>
              <a:t> </a:t>
            </a:r>
            <a:r>
              <a:rPr lang="en-US" altLang="en-US" sz="1200" dirty="0" err="1">
                <a:solidFill>
                  <a:srgbClr val="A9B7C6"/>
                </a:solidFill>
                <a:latin typeface="JetBrains Mono"/>
              </a:rPr>
              <a:t>tạo</a:t>
            </a:r>
            <a:r>
              <a:rPr lang="en-US" altLang="en-US" sz="1200" dirty="0">
                <a:solidFill>
                  <a:srgbClr val="A9B7C6"/>
                </a:solidFill>
                <a:latin typeface="JetBrains Mono"/>
              </a:rPr>
              <a:t> </a:t>
            </a:r>
            <a:r>
              <a:rPr lang="en-US" altLang="en-US" sz="1200" dirty="0" err="1">
                <a:solidFill>
                  <a:srgbClr val="A9B7C6"/>
                </a:solidFill>
                <a:latin typeface="JetBrains Mono"/>
              </a:rPr>
              <a:t>ra</a:t>
            </a:r>
            <a:endParaRPr lang="en-US" altLang="en-US" sz="1200" dirty="0">
              <a:solidFill>
                <a:srgbClr val="A9B7C6"/>
              </a:solidFill>
              <a:latin typeface="JetBrains Mono"/>
            </a:endParaRPr>
          </a:p>
          <a:p>
            <a:pPr marL="0" indent="0" defTabSz="685800" eaLnBrk="0" fontAlgn="base" hangingPunct="0">
              <a:spcBef>
                <a:spcPct val="0"/>
              </a:spcBef>
              <a:spcAft>
                <a:spcPct val="0"/>
              </a:spcAft>
              <a:buClrTx/>
              <a:buSzTx/>
              <a:buNone/>
            </a:pPr>
            <a:r>
              <a:rPr lang="en-US" altLang="en-US" sz="1200" dirty="0">
                <a:solidFill>
                  <a:schemeClr val="bg1"/>
                </a:solidFill>
                <a:latin typeface="Arial" panose="020B0604020202020204" pitchFamily="34" charset="0"/>
              </a:rPr>
              <a:t>5 – Java</a:t>
            </a:r>
          </a:p>
          <a:p>
            <a:pPr marL="0" indent="0" defTabSz="685800" eaLnBrk="0" fontAlgn="base" hangingPunct="0">
              <a:spcBef>
                <a:spcPct val="0"/>
              </a:spcBef>
              <a:spcAft>
                <a:spcPct val="0"/>
              </a:spcAft>
              <a:buClrTx/>
              <a:buSzTx/>
              <a:buNone/>
            </a:pPr>
            <a:r>
              <a:rPr lang="en-US" altLang="en-US" sz="1200" dirty="0">
                <a:solidFill>
                  <a:schemeClr val="bg1"/>
                </a:solidFill>
                <a:latin typeface="Arial" panose="020B0604020202020204" pitchFamily="34" charset="0"/>
              </a:rPr>
              <a:t>1 - HTML/CSS</a:t>
            </a:r>
          </a:p>
          <a:p>
            <a:pPr marL="0" indent="0" defTabSz="685800" eaLnBrk="0" fontAlgn="base" hangingPunct="0">
              <a:spcBef>
                <a:spcPct val="0"/>
              </a:spcBef>
              <a:spcAft>
                <a:spcPct val="0"/>
              </a:spcAft>
              <a:buClrTx/>
              <a:buSzTx/>
              <a:buNone/>
            </a:pPr>
            <a:r>
              <a:rPr lang="en-US" altLang="en-US" sz="1200" dirty="0">
                <a:solidFill>
                  <a:schemeClr val="bg1"/>
                </a:solidFill>
                <a:latin typeface="Arial" panose="020B0604020202020204" pitchFamily="34" charset="0"/>
              </a:rPr>
              <a:t>7 – Python</a:t>
            </a:r>
          </a:p>
          <a:p>
            <a:pPr marL="0" indent="0" defTabSz="685800" eaLnBrk="0" fontAlgn="base" hangingPunct="0">
              <a:spcBef>
                <a:spcPct val="0"/>
              </a:spcBef>
              <a:spcAft>
                <a:spcPct val="0"/>
              </a:spcAft>
              <a:buClrTx/>
              <a:buSzTx/>
              <a:buNone/>
            </a:pPr>
            <a:r>
              <a:rPr lang="en-US" altLang="en-US" sz="1200" dirty="0">
                <a:solidFill>
                  <a:schemeClr val="bg1"/>
                </a:solidFill>
                <a:latin typeface="Arial" panose="020B0604020202020204" pitchFamily="34" charset="0"/>
              </a:rPr>
              <a:t>4 - C/C++</a:t>
            </a:r>
          </a:p>
        </p:txBody>
      </p:sp>
    </p:spTree>
    <p:extLst>
      <p:ext uri="{BB962C8B-B14F-4D97-AF65-F5344CB8AC3E}">
        <p14:creationId xmlns:p14="http://schemas.microsoft.com/office/powerpoint/2010/main" val="4164993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6DDAC-53BC-41A1-D25C-84FB39C12145}"/>
              </a:ext>
            </a:extLst>
          </p:cNvPr>
          <p:cNvSpPr>
            <a:spLocks noGrp="1"/>
          </p:cNvSpPr>
          <p:nvPr>
            <p:ph type="title"/>
          </p:nvPr>
        </p:nvSpPr>
        <p:spPr>
          <a:solidFill>
            <a:schemeClr val="tx2">
              <a:lumMod val="40000"/>
              <a:lumOff val="60000"/>
            </a:schemeClr>
          </a:solidFill>
        </p:spPr>
        <p:txBody>
          <a:bodyPr/>
          <a:lstStyle/>
          <a:p>
            <a:r>
              <a:rPr lang="en-US" dirty="0"/>
              <a:t>Summary Map</a:t>
            </a:r>
          </a:p>
        </p:txBody>
      </p:sp>
      <p:graphicFrame>
        <p:nvGraphicFramePr>
          <p:cNvPr id="4" name="Table 4">
            <a:extLst>
              <a:ext uri="{FF2B5EF4-FFF2-40B4-BE49-F238E27FC236}">
                <a16:creationId xmlns:a16="http://schemas.microsoft.com/office/drawing/2014/main" id="{0340E87C-48F4-2DE3-5D8A-CB6DD59A7CBF}"/>
              </a:ext>
            </a:extLst>
          </p:cNvPr>
          <p:cNvGraphicFramePr>
            <a:graphicFrameLocks noGrp="1"/>
          </p:cNvGraphicFramePr>
          <p:nvPr>
            <p:ph idx="4294967295"/>
            <p:extLst>
              <p:ext uri="{D42A27DB-BD31-4B8C-83A1-F6EECF244321}">
                <p14:modId xmlns:p14="http://schemas.microsoft.com/office/powerpoint/2010/main" val="2747000307"/>
              </p:ext>
            </p:extLst>
          </p:nvPr>
        </p:nvGraphicFramePr>
        <p:xfrm>
          <a:off x="628626" y="1570038"/>
          <a:ext cx="7886697" cy="2049780"/>
        </p:xfrm>
        <a:graphic>
          <a:graphicData uri="http://schemas.openxmlformats.org/drawingml/2006/table">
            <a:tbl>
              <a:tblPr firstRow="1" bandRow="1">
                <a:tableStyleId>{00A15C55-8517-42AA-B614-E9B94910E393}</a:tableStyleId>
              </a:tblPr>
              <a:tblGrid>
                <a:gridCol w="2628899">
                  <a:extLst>
                    <a:ext uri="{9D8B030D-6E8A-4147-A177-3AD203B41FA5}">
                      <a16:colId xmlns:a16="http://schemas.microsoft.com/office/drawing/2014/main" val="1327187500"/>
                    </a:ext>
                  </a:extLst>
                </a:gridCol>
                <a:gridCol w="2628899">
                  <a:extLst>
                    <a:ext uri="{9D8B030D-6E8A-4147-A177-3AD203B41FA5}">
                      <a16:colId xmlns:a16="http://schemas.microsoft.com/office/drawing/2014/main" val="541948789"/>
                    </a:ext>
                  </a:extLst>
                </a:gridCol>
                <a:gridCol w="2628899">
                  <a:extLst>
                    <a:ext uri="{9D8B030D-6E8A-4147-A177-3AD203B41FA5}">
                      <a16:colId xmlns:a16="http://schemas.microsoft.com/office/drawing/2014/main" val="1574102487"/>
                    </a:ext>
                  </a:extLst>
                </a:gridCol>
              </a:tblGrid>
              <a:tr h="278130">
                <a:tc>
                  <a:txBody>
                    <a:bodyPr/>
                    <a:lstStyle/>
                    <a:p>
                      <a:pPr algn="ctr"/>
                      <a:r>
                        <a:rPr lang="en-US" sz="1400" dirty="0"/>
                        <a:t>HashMap</a:t>
                      </a:r>
                    </a:p>
                  </a:txBody>
                  <a:tcPr marL="68580" marR="68580" marT="34290" marB="34290"/>
                </a:tc>
                <a:tc>
                  <a:txBody>
                    <a:bodyPr/>
                    <a:lstStyle/>
                    <a:p>
                      <a:pPr algn="ctr"/>
                      <a:r>
                        <a:rPr lang="en-US" sz="1400" dirty="0" err="1"/>
                        <a:t>TreeMap</a:t>
                      </a:r>
                      <a:endParaRPr lang="en-US" sz="1400" dirty="0"/>
                    </a:p>
                  </a:txBody>
                  <a:tcPr marL="68580" marR="68580" marT="34290" marB="34290"/>
                </a:tc>
                <a:tc>
                  <a:txBody>
                    <a:bodyPr/>
                    <a:lstStyle/>
                    <a:p>
                      <a:pPr algn="ctr"/>
                      <a:r>
                        <a:rPr lang="en-US" sz="1400" dirty="0" err="1"/>
                        <a:t>LinkedHashMap</a:t>
                      </a:r>
                      <a:endParaRPr lang="en-US" sz="1400" dirty="0"/>
                    </a:p>
                  </a:txBody>
                  <a:tcPr marL="68580" marR="68580" marT="34290" marB="34290"/>
                </a:tc>
                <a:extLst>
                  <a:ext uri="{0D108BD9-81ED-4DB2-BD59-A6C34878D82A}">
                    <a16:rowId xmlns:a16="http://schemas.microsoft.com/office/drawing/2014/main" val="921673187"/>
                  </a:ext>
                </a:extLst>
              </a:tr>
              <a:tr h="548640">
                <a:tc>
                  <a:txBody>
                    <a:bodyPr/>
                    <a:lstStyle/>
                    <a:p>
                      <a:r>
                        <a:rPr lang="en-US" sz="1400" dirty="0" err="1"/>
                        <a:t>Thứ</a:t>
                      </a:r>
                      <a:r>
                        <a:rPr lang="en-US" sz="1400" dirty="0"/>
                        <a:t> </a:t>
                      </a:r>
                      <a:r>
                        <a:rPr lang="en-US" sz="1400" dirty="0" err="1"/>
                        <a:t>tự</a:t>
                      </a:r>
                      <a:r>
                        <a:rPr lang="en-US" sz="1400" dirty="0"/>
                        <a:t> </a:t>
                      </a:r>
                      <a:r>
                        <a:rPr lang="en-US" sz="1400" dirty="0" err="1"/>
                        <a:t>khi</a:t>
                      </a:r>
                      <a:r>
                        <a:rPr lang="en-US" sz="1400" dirty="0"/>
                        <a:t> them </a:t>
                      </a:r>
                      <a:r>
                        <a:rPr lang="en-US" sz="1400" dirty="0" err="1"/>
                        <a:t>phần</a:t>
                      </a:r>
                      <a:r>
                        <a:rPr lang="en-US" sz="1400" dirty="0"/>
                        <a:t> </a:t>
                      </a:r>
                      <a:r>
                        <a:rPr lang="en-US" sz="1400" dirty="0" err="1"/>
                        <a:t>tử</a:t>
                      </a:r>
                      <a:r>
                        <a:rPr lang="en-US" sz="1400" dirty="0"/>
                        <a:t> </a:t>
                      </a:r>
                      <a:r>
                        <a:rPr lang="en-US" sz="1400" dirty="0" err="1"/>
                        <a:t>sẽ</a:t>
                      </a:r>
                      <a:r>
                        <a:rPr lang="en-US" sz="1400" dirty="0"/>
                        <a:t> </a:t>
                      </a:r>
                      <a:r>
                        <a:rPr lang="en-US" sz="1400" dirty="0" err="1"/>
                        <a:t>sắp</a:t>
                      </a:r>
                      <a:r>
                        <a:rPr lang="en-US" sz="1400" dirty="0"/>
                        <a:t> </a:t>
                      </a:r>
                      <a:r>
                        <a:rPr lang="en-US" sz="1400" dirty="0" err="1"/>
                        <a:t>xếp</a:t>
                      </a:r>
                      <a:r>
                        <a:rPr lang="en-US" sz="1400" dirty="0"/>
                        <a:t> </a:t>
                      </a:r>
                      <a:r>
                        <a:rPr lang="en-US" sz="1400" dirty="0" err="1"/>
                        <a:t>theo</a:t>
                      </a:r>
                      <a:r>
                        <a:rPr lang="en-US" sz="1400" dirty="0"/>
                        <a:t> key</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Thứ</a:t>
                      </a:r>
                      <a:r>
                        <a:rPr lang="en-US" sz="1400" dirty="0"/>
                        <a:t> </a:t>
                      </a:r>
                      <a:r>
                        <a:rPr lang="en-US" sz="1400" dirty="0" err="1"/>
                        <a:t>tự</a:t>
                      </a:r>
                      <a:r>
                        <a:rPr lang="en-US" sz="1400" dirty="0"/>
                        <a:t> </a:t>
                      </a:r>
                      <a:r>
                        <a:rPr lang="en-US" sz="1400" dirty="0" err="1"/>
                        <a:t>khi</a:t>
                      </a:r>
                      <a:r>
                        <a:rPr lang="en-US" sz="1400" dirty="0"/>
                        <a:t> them </a:t>
                      </a:r>
                      <a:r>
                        <a:rPr lang="en-US" sz="1400" dirty="0" err="1"/>
                        <a:t>phần</a:t>
                      </a:r>
                      <a:r>
                        <a:rPr lang="en-US" sz="1400" dirty="0"/>
                        <a:t> </a:t>
                      </a:r>
                      <a:r>
                        <a:rPr lang="en-US" sz="1400" dirty="0" err="1"/>
                        <a:t>tử</a:t>
                      </a:r>
                      <a:r>
                        <a:rPr lang="en-US" sz="1400" dirty="0"/>
                        <a:t> </a:t>
                      </a:r>
                      <a:r>
                        <a:rPr lang="en-US" sz="1400" dirty="0" err="1"/>
                        <a:t>sẽ</a:t>
                      </a:r>
                      <a:r>
                        <a:rPr lang="en-US" sz="1400" dirty="0"/>
                        <a:t> </a:t>
                      </a:r>
                      <a:r>
                        <a:rPr lang="en-US" sz="1400" dirty="0" err="1"/>
                        <a:t>sx</a:t>
                      </a:r>
                      <a:r>
                        <a:rPr lang="en-US" sz="1400" dirty="0"/>
                        <a:t> </a:t>
                      </a:r>
                      <a:r>
                        <a:rPr lang="en-US" sz="1400" dirty="0" err="1"/>
                        <a:t>theo</a:t>
                      </a:r>
                      <a:r>
                        <a:rPr lang="en-US" sz="1400" dirty="0"/>
                        <a:t> key </a:t>
                      </a:r>
                      <a:r>
                        <a:rPr lang="en-US" sz="1400" dirty="0" err="1"/>
                        <a:t>hoặc</a:t>
                      </a:r>
                      <a:r>
                        <a:rPr lang="en-US" sz="1400" dirty="0"/>
                        <a:t> comparator</a:t>
                      </a:r>
                    </a:p>
                    <a:p>
                      <a:endParaRPr lang="en-US" sz="1400" dirty="0"/>
                    </a:p>
                  </a:txBody>
                  <a:tcPr marL="68580" marR="68580" marT="34290" marB="34290"/>
                </a:tc>
                <a:tc>
                  <a:txBody>
                    <a:bodyPr/>
                    <a:lstStyle/>
                    <a:p>
                      <a:r>
                        <a:rPr lang="en-US" sz="1400" dirty="0" err="1"/>
                        <a:t>Duy</a:t>
                      </a:r>
                      <a:r>
                        <a:rPr lang="en-US" sz="1400" dirty="0"/>
                        <a:t> </a:t>
                      </a:r>
                      <a:r>
                        <a:rPr lang="en-US" sz="1400" dirty="0" err="1"/>
                        <a:t>trì</a:t>
                      </a:r>
                      <a:r>
                        <a:rPr lang="en-US" sz="1400" dirty="0"/>
                        <a:t> </a:t>
                      </a:r>
                      <a:r>
                        <a:rPr lang="en-US" sz="1400" dirty="0" err="1"/>
                        <a:t>thứ</a:t>
                      </a:r>
                      <a:r>
                        <a:rPr lang="en-US" sz="1400" dirty="0"/>
                        <a:t> </a:t>
                      </a:r>
                      <a:r>
                        <a:rPr lang="en-US" sz="1400" dirty="0" err="1"/>
                        <a:t>tự</a:t>
                      </a:r>
                      <a:r>
                        <a:rPr lang="en-US" sz="1400" dirty="0"/>
                        <a:t> </a:t>
                      </a:r>
                      <a:r>
                        <a:rPr lang="en-US" sz="1400" dirty="0" err="1"/>
                        <a:t>khi</a:t>
                      </a:r>
                      <a:r>
                        <a:rPr lang="en-US" sz="1400" dirty="0"/>
                        <a:t> </a:t>
                      </a:r>
                      <a:r>
                        <a:rPr lang="en-US" sz="1400" dirty="0" err="1"/>
                        <a:t>chèn</a:t>
                      </a:r>
                      <a:r>
                        <a:rPr lang="en-US" sz="1400" dirty="0"/>
                        <a:t> </a:t>
                      </a:r>
                      <a:r>
                        <a:rPr lang="en-US" sz="1400" dirty="0" err="1"/>
                        <a:t>phần</a:t>
                      </a:r>
                      <a:r>
                        <a:rPr lang="en-US" sz="1400" dirty="0"/>
                        <a:t> </a:t>
                      </a:r>
                      <a:r>
                        <a:rPr lang="en-US" sz="1400" dirty="0" err="1"/>
                        <a:t>tử</a:t>
                      </a:r>
                      <a:r>
                        <a:rPr lang="en-US" sz="1400" dirty="0"/>
                        <a:t> </a:t>
                      </a:r>
                      <a:r>
                        <a:rPr lang="en-US" sz="1400" dirty="0" err="1"/>
                        <a:t>vào</a:t>
                      </a:r>
                      <a:r>
                        <a:rPr lang="en-US" sz="1400" dirty="0"/>
                        <a:t> </a:t>
                      </a:r>
                    </a:p>
                  </a:txBody>
                  <a:tcPr marL="68580" marR="68580" marT="34290" marB="34290"/>
                </a:tc>
                <a:extLst>
                  <a:ext uri="{0D108BD9-81ED-4DB2-BD59-A6C34878D82A}">
                    <a16:rowId xmlns:a16="http://schemas.microsoft.com/office/drawing/2014/main" val="3233155298"/>
                  </a:ext>
                </a:extLst>
              </a:tr>
              <a:tr h="388620">
                <a:tc>
                  <a:txBody>
                    <a:bodyPr/>
                    <a:lstStyle/>
                    <a:p>
                      <a:r>
                        <a:rPr lang="en-US" sz="1400" dirty="0"/>
                        <a:t>Cho </a:t>
                      </a:r>
                      <a:r>
                        <a:rPr lang="en-US" sz="1400" dirty="0" err="1"/>
                        <a:t>phép</a:t>
                      </a:r>
                      <a:r>
                        <a:rPr lang="en-US" sz="1400" dirty="0"/>
                        <a:t> </a:t>
                      </a:r>
                      <a:r>
                        <a:rPr lang="en-US" sz="1400" dirty="0" err="1"/>
                        <a:t>giá</a:t>
                      </a:r>
                      <a:r>
                        <a:rPr lang="en-US" sz="1400" dirty="0"/>
                        <a:t> </a:t>
                      </a:r>
                      <a:r>
                        <a:rPr lang="en-US" sz="1400" dirty="0" err="1"/>
                        <a:t>trị</a:t>
                      </a:r>
                      <a:r>
                        <a:rPr lang="en-US" sz="1400" dirty="0"/>
                        <a:t> null</a:t>
                      </a:r>
                    </a:p>
                  </a:txBody>
                  <a:tcPr marL="68580" marR="68580" marT="34290" marB="34290"/>
                </a:tc>
                <a:tc>
                  <a:txBody>
                    <a:bodyPr/>
                    <a:lstStyle/>
                    <a:p>
                      <a:r>
                        <a:rPr lang="en-US" sz="1400" dirty="0"/>
                        <a:t>Key </a:t>
                      </a:r>
                      <a:r>
                        <a:rPr lang="en-US" sz="1400" dirty="0" err="1"/>
                        <a:t>không</a:t>
                      </a:r>
                      <a:r>
                        <a:rPr lang="en-US" sz="1400" dirty="0"/>
                        <a:t> </a:t>
                      </a:r>
                      <a:r>
                        <a:rPr lang="en-US" sz="1400" dirty="0" err="1"/>
                        <a:t>nhận</a:t>
                      </a:r>
                      <a:r>
                        <a:rPr lang="en-US" sz="1400" dirty="0"/>
                        <a:t> </a:t>
                      </a:r>
                      <a:r>
                        <a:rPr lang="en-US" sz="1400" dirty="0" err="1"/>
                        <a:t>giá</a:t>
                      </a:r>
                      <a:r>
                        <a:rPr lang="en-US" sz="1400" dirty="0"/>
                        <a:t> </a:t>
                      </a:r>
                      <a:r>
                        <a:rPr lang="en-US" sz="1400" dirty="0" err="1"/>
                        <a:t>trị</a:t>
                      </a:r>
                      <a:r>
                        <a:rPr lang="en-US" sz="1400" dirty="0"/>
                        <a:t> null</a:t>
                      </a:r>
                    </a:p>
                  </a:txBody>
                  <a:tcPr marL="68580" marR="68580" marT="34290" marB="34290"/>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Cho </a:t>
                      </a:r>
                      <a:r>
                        <a:rPr lang="en-US" sz="1400" dirty="0" err="1"/>
                        <a:t>phép</a:t>
                      </a:r>
                      <a:r>
                        <a:rPr lang="en-US" sz="1400" dirty="0"/>
                        <a:t> </a:t>
                      </a:r>
                      <a:r>
                        <a:rPr lang="en-US" sz="1400" dirty="0" err="1"/>
                        <a:t>giá</a:t>
                      </a:r>
                      <a:r>
                        <a:rPr lang="en-US" sz="1400" dirty="0"/>
                        <a:t> </a:t>
                      </a:r>
                      <a:r>
                        <a:rPr lang="en-US" sz="1400" dirty="0" err="1"/>
                        <a:t>trị</a:t>
                      </a:r>
                      <a:r>
                        <a:rPr lang="en-US" sz="1400" dirty="0"/>
                        <a:t> null</a:t>
                      </a:r>
                    </a:p>
                    <a:p>
                      <a:endParaRPr lang="en-US" sz="1400" dirty="0"/>
                    </a:p>
                  </a:txBody>
                  <a:tcPr marL="68580" marR="68580" marT="34290" marB="34290"/>
                </a:tc>
                <a:extLst>
                  <a:ext uri="{0D108BD9-81ED-4DB2-BD59-A6C34878D82A}">
                    <a16:rowId xmlns:a16="http://schemas.microsoft.com/office/drawing/2014/main" val="1735021972"/>
                  </a:ext>
                </a:extLst>
              </a:tr>
              <a:tr h="278130">
                <a:tc>
                  <a:txBody>
                    <a:bodyPr/>
                    <a:lstStyle/>
                    <a:p>
                      <a:endParaRPr lang="en-US" sz="1400" dirty="0"/>
                    </a:p>
                  </a:txBody>
                  <a:tcPr marL="68580" marR="68580" marT="34290" marB="34290"/>
                </a:tc>
                <a:tc>
                  <a:txBody>
                    <a:bodyPr/>
                    <a:lstStyle/>
                    <a:p>
                      <a:endParaRPr lang="en-US" sz="1400"/>
                    </a:p>
                  </a:txBody>
                  <a:tcPr marL="68580" marR="68580" marT="34290" marB="34290"/>
                </a:tc>
                <a:tc>
                  <a:txBody>
                    <a:bodyPr/>
                    <a:lstStyle/>
                    <a:p>
                      <a:endParaRPr lang="en-US" sz="1400"/>
                    </a:p>
                  </a:txBody>
                  <a:tcPr marL="68580" marR="68580" marT="34290" marB="34290"/>
                </a:tc>
                <a:extLst>
                  <a:ext uri="{0D108BD9-81ED-4DB2-BD59-A6C34878D82A}">
                    <a16:rowId xmlns:a16="http://schemas.microsoft.com/office/drawing/2014/main" val="3956736085"/>
                  </a:ext>
                </a:extLst>
              </a:tr>
              <a:tr h="278130">
                <a:tc>
                  <a:txBody>
                    <a:bodyPr/>
                    <a:lstStyle/>
                    <a:p>
                      <a:endParaRPr lang="en-US" sz="1400"/>
                    </a:p>
                  </a:txBody>
                  <a:tcPr marL="68580" marR="68580" marT="34290" marB="34290"/>
                </a:tc>
                <a:tc>
                  <a:txBody>
                    <a:bodyPr/>
                    <a:lstStyle/>
                    <a:p>
                      <a:endParaRPr lang="en-US" sz="1400"/>
                    </a:p>
                  </a:txBody>
                  <a:tcPr marL="68580" marR="68580" marT="34290" marB="34290"/>
                </a:tc>
                <a:tc>
                  <a:txBody>
                    <a:bodyPr/>
                    <a:lstStyle/>
                    <a:p>
                      <a:endParaRPr lang="en-US" sz="1400" dirty="0"/>
                    </a:p>
                  </a:txBody>
                  <a:tcPr marL="68580" marR="68580" marT="34290" marB="34290"/>
                </a:tc>
                <a:extLst>
                  <a:ext uri="{0D108BD9-81ED-4DB2-BD59-A6C34878D82A}">
                    <a16:rowId xmlns:a16="http://schemas.microsoft.com/office/drawing/2014/main" val="1412578586"/>
                  </a:ext>
                </a:extLst>
              </a:tr>
            </a:tbl>
          </a:graphicData>
        </a:graphic>
      </p:graphicFrame>
    </p:spTree>
    <p:extLst>
      <p:ext uri="{BB962C8B-B14F-4D97-AF65-F5344CB8AC3E}">
        <p14:creationId xmlns:p14="http://schemas.microsoft.com/office/powerpoint/2010/main" val="2097707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5"/>
          <p:cNvSpPr/>
          <p:nvPr/>
        </p:nvSpPr>
        <p:spPr>
          <a:xfrm>
            <a:off x="3810294" y="1405851"/>
            <a:ext cx="1653900" cy="930000"/>
          </a:xfrm>
          <a:prstGeom prst="ellipse">
            <a:avLst/>
          </a:prstGeom>
          <a:solidFill>
            <a:srgbClr val="BF7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txBox="1">
            <a:spLocks noGrp="1"/>
          </p:cNvSpPr>
          <p:nvPr>
            <p:ph type="title"/>
          </p:nvPr>
        </p:nvSpPr>
        <p:spPr>
          <a:xfrm>
            <a:off x="1756194" y="2652251"/>
            <a:ext cx="5762100" cy="520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Collection nâng cao</a:t>
            </a:r>
            <a:endParaRPr dirty="0"/>
          </a:p>
        </p:txBody>
      </p:sp>
      <p:sp>
        <p:nvSpPr>
          <p:cNvPr id="322" name="Google Shape;322;p35"/>
          <p:cNvSpPr txBox="1">
            <a:spLocks noGrp="1"/>
          </p:cNvSpPr>
          <p:nvPr>
            <p:ph type="title" idx="2"/>
          </p:nvPr>
        </p:nvSpPr>
        <p:spPr>
          <a:xfrm>
            <a:off x="4187694" y="1513701"/>
            <a:ext cx="899100" cy="6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04</a:t>
            </a:r>
            <a:endParaRPr dirty="0"/>
          </a:p>
        </p:txBody>
      </p:sp>
      <p:sp>
        <p:nvSpPr>
          <p:cNvPr id="324" name="Google Shape;324;p35"/>
          <p:cNvSpPr/>
          <p:nvPr/>
        </p:nvSpPr>
        <p:spPr>
          <a:xfrm>
            <a:off x="5269771" y="1513701"/>
            <a:ext cx="229551" cy="273877"/>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a:off x="3555324" y="1003827"/>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a:off x="6947966" y="2007267"/>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a:off x="7517554" y="124341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5"/>
          <p:cNvSpPr/>
          <p:nvPr/>
        </p:nvSpPr>
        <p:spPr>
          <a:xfrm>
            <a:off x="1121453" y="1189107"/>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a:off x="2299726" y="1597073"/>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a:off x="1344363" y="1904269"/>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a:off x="5086788" y="549519"/>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5"/>
          <p:cNvSpPr/>
          <p:nvPr/>
        </p:nvSpPr>
        <p:spPr>
          <a:xfrm>
            <a:off x="6394566" y="792882"/>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a:off x="5855826" y="1371787"/>
            <a:ext cx="90600" cy="107163"/>
          </a:xfrm>
          <a:custGeom>
            <a:avLst/>
            <a:gdLst/>
            <a:ahLst/>
            <a:cxnLst/>
            <a:rect l="l" t="t" r="r" b="b"/>
            <a:pathLst>
              <a:path w="3282" h="3882" extrusionOk="0">
                <a:moveTo>
                  <a:pt x="1655" y="1"/>
                </a:moveTo>
                <a:lnTo>
                  <a:pt x="1028" y="1285"/>
                </a:lnTo>
                <a:lnTo>
                  <a:pt x="0" y="1912"/>
                </a:lnTo>
                <a:lnTo>
                  <a:pt x="1028" y="2569"/>
                </a:lnTo>
                <a:lnTo>
                  <a:pt x="1655" y="3881"/>
                </a:lnTo>
                <a:lnTo>
                  <a:pt x="2226" y="2569"/>
                </a:lnTo>
                <a:lnTo>
                  <a:pt x="3282" y="1912"/>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4416833" y="2269695"/>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a:off x="2999407" y="2108023"/>
            <a:ext cx="90600" cy="107163"/>
          </a:xfrm>
          <a:custGeom>
            <a:avLst/>
            <a:gdLst/>
            <a:ahLst/>
            <a:cxnLst/>
            <a:rect l="l" t="t" r="r" b="b"/>
            <a:pathLst>
              <a:path w="3282" h="3882" extrusionOk="0">
                <a:moveTo>
                  <a:pt x="1655" y="1"/>
                </a:moveTo>
                <a:lnTo>
                  <a:pt x="1085" y="1285"/>
                </a:lnTo>
                <a:lnTo>
                  <a:pt x="1" y="1941"/>
                </a:lnTo>
                <a:lnTo>
                  <a:pt x="1085" y="2597"/>
                </a:lnTo>
                <a:lnTo>
                  <a:pt x="1655" y="3881"/>
                </a:lnTo>
                <a:lnTo>
                  <a:pt x="2226" y="2597"/>
                </a:lnTo>
                <a:lnTo>
                  <a:pt x="3282" y="1941"/>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15979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37"/>
          <p:cNvSpPr txBox="1">
            <a:spLocks noGrp="1"/>
          </p:cNvSpPr>
          <p:nvPr>
            <p:ph type="title"/>
          </p:nvPr>
        </p:nvSpPr>
        <p:spPr>
          <a:xfrm>
            <a:off x="4224475" y="1499875"/>
            <a:ext cx="4206300" cy="572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t>LinkedList</a:t>
            </a:r>
            <a:endParaRPr dirty="0"/>
          </a:p>
        </p:txBody>
      </p:sp>
      <p:sp>
        <p:nvSpPr>
          <p:cNvPr id="358" name="Google Shape;358;p37"/>
          <p:cNvSpPr txBox="1">
            <a:spLocks noGrp="1"/>
          </p:cNvSpPr>
          <p:nvPr>
            <p:ph type="subTitle" idx="1"/>
          </p:nvPr>
        </p:nvSpPr>
        <p:spPr>
          <a:xfrm>
            <a:off x="4224475" y="2242030"/>
            <a:ext cx="4206300" cy="1401600"/>
          </a:xfrm>
          <a:prstGeom prst="rect">
            <a:avLst/>
          </a:prstGeom>
        </p:spPr>
        <p:txBody>
          <a:bodyPr spcFirstLastPara="1" wrap="square" lIns="0" tIns="0" rIns="0" bIns="0" anchor="t" anchorCtr="0">
            <a:noAutofit/>
          </a:bodyPr>
          <a:lstStyle/>
          <a:p>
            <a:r>
              <a:rPr lang="vi-VN" b="0" i="0" dirty="0">
                <a:solidFill>
                  <a:srgbClr val="080823"/>
                </a:solidFill>
                <a:effectLst/>
                <a:latin typeface="Montserrat" panose="00000500000000000000" pitchFamily="2" charset="0"/>
              </a:rPr>
              <a:t>LinkedList sử dụng danh sách liên kết để lưu trữ phần tử. Mỗi phần thử có thể được gọi là 1 node trong danh sách.</a:t>
            </a:r>
          </a:p>
        </p:txBody>
      </p:sp>
      <p:pic>
        <p:nvPicPr>
          <p:cNvPr id="2" name="Picture 1">
            <a:extLst>
              <a:ext uri="{FF2B5EF4-FFF2-40B4-BE49-F238E27FC236}">
                <a16:creationId xmlns:a16="http://schemas.microsoft.com/office/drawing/2014/main" id="{90ED67A8-367E-55DD-CD0B-5D886931E9FC}"/>
              </a:ext>
            </a:extLst>
          </p:cNvPr>
          <p:cNvPicPr>
            <a:picLocks noChangeAspect="1"/>
          </p:cNvPicPr>
          <p:nvPr/>
        </p:nvPicPr>
        <p:blipFill>
          <a:blip r:embed="rId3"/>
          <a:stretch>
            <a:fillRect/>
          </a:stretch>
        </p:blipFill>
        <p:spPr>
          <a:xfrm>
            <a:off x="353703" y="392675"/>
            <a:ext cx="3598865" cy="4358149"/>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98D24-31FB-7B03-A09D-B55171910221}"/>
              </a:ext>
            </a:extLst>
          </p:cNvPr>
          <p:cNvSpPr>
            <a:spLocks noGrp="1"/>
          </p:cNvSpPr>
          <p:nvPr>
            <p:ph type="title"/>
          </p:nvPr>
        </p:nvSpPr>
        <p:spPr/>
        <p:txBody>
          <a:bodyPr/>
          <a:lstStyle/>
          <a:p>
            <a:r>
              <a:rPr lang="en-US" dirty="0" err="1"/>
              <a:t>Cách</a:t>
            </a:r>
            <a:r>
              <a:rPr lang="en-US" dirty="0"/>
              <a:t> </a:t>
            </a:r>
            <a:r>
              <a:rPr lang="en-US" dirty="0" err="1"/>
              <a:t>khởi</a:t>
            </a:r>
            <a:r>
              <a:rPr lang="en-US" dirty="0"/>
              <a:t> </a:t>
            </a:r>
            <a:r>
              <a:rPr lang="en-US" dirty="0" err="1"/>
              <a:t>tạo</a:t>
            </a:r>
            <a:endParaRPr lang="en-US" dirty="0"/>
          </a:p>
        </p:txBody>
      </p:sp>
      <p:sp>
        <p:nvSpPr>
          <p:cNvPr id="3" name="Content Placeholder 2">
            <a:extLst>
              <a:ext uri="{FF2B5EF4-FFF2-40B4-BE49-F238E27FC236}">
                <a16:creationId xmlns:a16="http://schemas.microsoft.com/office/drawing/2014/main" id="{E106B986-2253-8DE4-78F5-1ED97EC74EA1}"/>
              </a:ext>
            </a:extLst>
          </p:cNvPr>
          <p:cNvSpPr>
            <a:spLocks noGrp="1"/>
          </p:cNvSpPr>
          <p:nvPr>
            <p:ph idx="1"/>
          </p:nvPr>
        </p:nvSpPr>
        <p:spPr/>
        <p:txBody>
          <a:bodyPr/>
          <a:lstStyle/>
          <a:p>
            <a:pPr>
              <a:buFont typeface="Wingdings" panose="05000000000000000000" pitchFamily="2" charset="2"/>
              <a:buChar char="Ø"/>
            </a:pPr>
            <a:r>
              <a:rPr lang="en-US" altLang="en-US" sz="2400" dirty="0">
                <a:solidFill>
                  <a:schemeClr val="accent3">
                    <a:lumMod val="50000"/>
                  </a:schemeClr>
                </a:solidFill>
                <a:latin typeface="JetBrains Mono"/>
              </a:rPr>
              <a:t>LinkedList&lt;Integer&gt; </a:t>
            </a:r>
            <a:r>
              <a:rPr lang="en-US" altLang="en-US" sz="2400" dirty="0" err="1">
                <a:solidFill>
                  <a:schemeClr val="accent3">
                    <a:lumMod val="50000"/>
                  </a:schemeClr>
                </a:solidFill>
                <a:latin typeface="JetBrains Mono"/>
              </a:rPr>
              <a:t>linkedList</a:t>
            </a:r>
            <a:r>
              <a:rPr lang="en-US" altLang="en-US" sz="2400" dirty="0">
                <a:solidFill>
                  <a:schemeClr val="accent3">
                    <a:lumMod val="50000"/>
                  </a:schemeClr>
                </a:solidFill>
                <a:latin typeface="JetBrains Mono"/>
              </a:rPr>
              <a:t> = new LinkedList&lt;&gt;();</a:t>
            </a:r>
          </a:p>
          <a:p>
            <a:pPr>
              <a:buFont typeface="Wingdings" panose="05000000000000000000" pitchFamily="2" charset="2"/>
              <a:buChar char="Ø"/>
            </a:pPr>
            <a:endParaRPr lang="en-US" altLang="en-US" sz="2400" dirty="0">
              <a:solidFill>
                <a:schemeClr val="accent3">
                  <a:lumMod val="50000"/>
                </a:schemeClr>
              </a:solidFill>
              <a:latin typeface="JetBrains Mono"/>
            </a:endParaRPr>
          </a:p>
          <a:p>
            <a:pPr>
              <a:buFont typeface="Wingdings" panose="05000000000000000000" pitchFamily="2" charset="2"/>
              <a:buChar char="Ø"/>
            </a:pPr>
            <a:r>
              <a:rPr lang="en-US" altLang="en-US" sz="2400" dirty="0">
                <a:solidFill>
                  <a:schemeClr val="accent3">
                    <a:lumMod val="50000"/>
                  </a:schemeClr>
                </a:solidFill>
                <a:latin typeface="JetBrains Mono"/>
              </a:rPr>
              <a:t>List&lt;Integer&gt; list = new LinkedList&lt;&gt;();</a:t>
            </a:r>
          </a:p>
          <a:p>
            <a:pPr>
              <a:buFont typeface="Wingdings" panose="05000000000000000000" pitchFamily="2" charset="2"/>
              <a:buChar char="Ø"/>
            </a:pPr>
            <a:endParaRPr lang="en-US" altLang="en-US" sz="2400" dirty="0">
              <a:solidFill>
                <a:schemeClr val="accent3">
                  <a:lumMod val="50000"/>
                </a:schemeClr>
              </a:solidFill>
              <a:latin typeface="JetBrains Mono"/>
            </a:endParaRPr>
          </a:p>
          <a:p>
            <a:pPr>
              <a:buFont typeface="Wingdings" panose="05000000000000000000" pitchFamily="2" charset="2"/>
              <a:buChar char="Ø"/>
            </a:pPr>
            <a:r>
              <a:rPr lang="en-US" altLang="en-US" sz="2400" dirty="0">
                <a:solidFill>
                  <a:schemeClr val="accent3">
                    <a:lumMod val="50000"/>
                  </a:schemeClr>
                </a:solidFill>
                <a:latin typeface="JetBrains Mono"/>
              </a:rPr>
              <a:t>Queue&lt;Integer&gt; queue = new LinkedList&lt;&gt;();</a:t>
            </a:r>
          </a:p>
          <a:p>
            <a:pPr>
              <a:buFont typeface="Wingdings" panose="05000000000000000000" pitchFamily="2" charset="2"/>
              <a:buChar char="Ø"/>
            </a:pPr>
            <a:endParaRPr lang="en-US" altLang="en-US" sz="2400" dirty="0">
              <a:solidFill>
                <a:schemeClr val="accent3">
                  <a:lumMod val="50000"/>
                </a:schemeClr>
              </a:solidFill>
              <a:latin typeface="JetBrains Mono"/>
            </a:endParaRPr>
          </a:p>
          <a:p>
            <a:pPr>
              <a:buFont typeface="Wingdings" panose="05000000000000000000" pitchFamily="2" charset="2"/>
              <a:buChar char="Ø"/>
            </a:pPr>
            <a:r>
              <a:rPr lang="en-US" altLang="en-US" sz="2400" dirty="0">
                <a:solidFill>
                  <a:schemeClr val="accent3">
                    <a:lumMod val="50000"/>
                  </a:schemeClr>
                </a:solidFill>
                <a:latin typeface="JetBrains Mono"/>
              </a:rPr>
              <a:t>Deque&lt;Integer&gt; deque = new LinkedList&lt;&gt;();</a:t>
            </a:r>
            <a:endParaRPr lang="en-US" altLang="en-US" sz="2400" dirty="0">
              <a:solidFill>
                <a:schemeClr val="accent3">
                  <a:lumMod val="50000"/>
                </a:schemeClr>
              </a:solidFill>
              <a:latin typeface="Arial" panose="020B0604020202020204" pitchFamily="34" charset="0"/>
            </a:endParaRPr>
          </a:p>
          <a:p>
            <a:endParaRPr lang="en-US" dirty="0"/>
          </a:p>
        </p:txBody>
      </p:sp>
    </p:spTree>
    <p:extLst>
      <p:ext uri="{BB962C8B-B14F-4D97-AF65-F5344CB8AC3E}">
        <p14:creationId xmlns:p14="http://schemas.microsoft.com/office/powerpoint/2010/main" val="7493127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6" name="Google Shape;426;p38"/>
          <p:cNvSpPr txBox="1">
            <a:spLocks noGrp="1"/>
          </p:cNvSpPr>
          <p:nvPr>
            <p:ph type="subTitle" idx="1"/>
          </p:nvPr>
        </p:nvSpPr>
        <p:spPr>
          <a:xfrm>
            <a:off x="596943" y="556151"/>
            <a:ext cx="1996238" cy="629712"/>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sz="2800" dirty="0"/>
              <a:t>LinkedList</a:t>
            </a:r>
            <a:endParaRPr sz="2800" dirty="0"/>
          </a:p>
        </p:txBody>
      </p:sp>
      <p:grpSp>
        <p:nvGrpSpPr>
          <p:cNvPr id="5" name="Group 4">
            <a:extLst>
              <a:ext uri="{FF2B5EF4-FFF2-40B4-BE49-F238E27FC236}">
                <a16:creationId xmlns:a16="http://schemas.microsoft.com/office/drawing/2014/main" id="{278538A0-DFA8-C0E5-F116-0AA6475FD8A0}"/>
              </a:ext>
            </a:extLst>
          </p:cNvPr>
          <p:cNvGrpSpPr/>
          <p:nvPr/>
        </p:nvGrpSpPr>
        <p:grpSpPr>
          <a:xfrm>
            <a:off x="481631" y="1156140"/>
            <a:ext cx="4090369" cy="938131"/>
            <a:chOff x="95239" y="195891"/>
            <a:chExt cx="5181600" cy="1950975"/>
          </a:xfrm>
        </p:grpSpPr>
        <p:sp>
          <p:nvSpPr>
            <p:cNvPr id="9" name="Rectangle: Rounded Corners 8">
              <a:extLst>
                <a:ext uri="{FF2B5EF4-FFF2-40B4-BE49-F238E27FC236}">
                  <a16:creationId xmlns:a16="http://schemas.microsoft.com/office/drawing/2014/main" id="{9758CA0F-86A6-48B9-863D-5E1C82075B08}"/>
                </a:ext>
              </a:extLst>
            </p:cNvPr>
            <p:cNvSpPr/>
            <p:nvPr/>
          </p:nvSpPr>
          <p:spPr>
            <a:xfrm>
              <a:off x="95239" y="195891"/>
              <a:ext cx="5181600" cy="195097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Rectangle: Rounded Corners 4">
              <a:extLst>
                <a:ext uri="{FF2B5EF4-FFF2-40B4-BE49-F238E27FC236}">
                  <a16:creationId xmlns:a16="http://schemas.microsoft.com/office/drawing/2014/main" id="{32426451-3DBB-14B9-C1DA-57646FC6B00F}"/>
                </a:ext>
              </a:extLst>
            </p:cNvPr>
            <p:cNvSpPr txBox="1"/>
            <p:nvPr/>
          </p:nvSpPr>
          <p:spPr>
            <a:xfrm>
              <a:off x="190478" y="291129"/>
              <a:ext cx="4991122" cy="176049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solidFill>
                    <a:schemeClr val="bg2">
                      <a:lumMod val="25000"/>
                    </a:schemeClr>
                  </a:solidFill>
                </a:rPr>
                <a:t>LinkedList </a:t>
              </a:r>
              <a:r>
                <a:rPr lang="en-US" sz="2000" kern="1200" dirty="0" err="1">
                  <a:solidFill>
                    <a:schemeClr val="bg2">
                      <a:lumMod val="25000"/>
                    </a:schemeClr>
                  </a:solidFill>
                </a:rPr>
                <a:t>có</a:t>
              </a:r>
              <a:r>
                <a:rPr lang="en-US" sz="2000" kern="1200" dirty="0">
                  <a:solidFill>
                    <a:schemeClr val="bg2">
                      <a:lumMod val="25000"/>
                    </a:schemeClr>
                  </a:solidFill>
                </a:rPr>
                <a:t> 2 </a:t>
              </a:r>
              <a:r>
                <a:rPr lang="en-US" sz="2000" kern="1200" dirty="0" err="1">
                  <a:solidFill>
                    <a:schemeClr val="bg2">
                      <a:lumMod val="25000"/>
                    </a:schemeClr>
                  </a:solidFill>
                </a:rPr>
                <a:t>dạng</a:t>
              </a:r>
              <a:r>
                <a:rPr lang="en-US" sz="2000" kern="1200" dirty="0">
                  <a:solidFill>
                    <a:schemeClr val="bg2">
                      <a:lumMod val="25000"/>
                    </a:schemeClr>
                  </a:solidFill>
                </a:rPr>
                <a:t>: Singly </a:t>
              </a:r>
              <a:r>
                <a:rPr lang="en-US" sz="2000" kern="1200" dirty="0" err="1">
                  <a:solidFill>
                    <a:schemeClr val="bg2">
                      <a:lumMod val="25000"/>
                    </a:schemeClr>
                  </a:solidFill>
                </a:rPr>
                <a:t>Linkedlist</a:t>
              </a:r>
              <a:r>
                <a:rPr lang="en-US" sz="2000" kern="1200" dirty="0">
                  <a:solidFill>
                    <a:schemeClr val="bg2">
                      <a:lumMod val="25000"/>
                    </a:schemeClr>
                  </a:solidFill>
                </a:rPr>
                <a:t> </a:t>
              </a:r>
              <a:r>
                <a:rPr lang="en-US" sz="2000" kern="1200" dirty="0" err="1">
                  <a:solidFill>
                    <a:schemeClr val="bg2">
                      <a:lumMod val="25000"/>
                    </a:schemeClr>
                  </a:solidFill>
                </a:rPr>
                <a:t>và</a:t>
              </a:r>
              <a:r>
                <a:rPr lang="en-US" sz="2000" kern="1200" dirty="0">
                  <a:solidFill>
                    <a:schemeClr val="bg2">
                      <a:lumMod val="25000"/>
                    </a:schemeClr>
                  </a:solidFill>
                </a:rPr>
                <a:t> </a:t>
              </a:r>
              <a:r>
                <a:rPr lang="en-US" sz="2000" kern="1200" dirty="0" err="1">
                  <a:solidFill>
                    <a:schemeClr val="bg2">
                      <a:lumMod val="25000"/>
                    </a:schemeClr>
                  </a:solidFill>
                </a:rPr>
                <a:t>Doublely</a:t>
              </a:r>
              <a:r>
                <a:rPr lang="en-US" sz="2000" kern="1200" dirty="0">
                  <a:solidFill>
                    <a:schemeClr val="bg2">
                      <a:lumMod val="25000"/>
                    </a:schemeClr>
                  </a:solidFill>
                </a:rPr>
                <a:t> </a:t>
              </a:r>
              <a:r>
                <a:rPr lang="en-US" sz="2000" kern="1200" dirty="0" err="1">
                  <a:solidFill>
                    <a:schemeClr val="bg2">
                      <a:lumMod val="25000"/>
                    </a:schemeClr>
                  </a:solidFill>
                </a:rPr>
                <a:t>Linkedlist</a:t>
              </a:r>
              <a:endParaRPr lang="en-US" sz="2000" kern="1200" dirty="0">
                <a:solidFill>
                  <a:schemeClr val="bg2">
                    <a:lumMod val="25000"/>
                  </a:schemeClr>
                </a:solidFill>
              </a:endParaRPr>
            </a:p>
          </p:txBody>
        </p:sp>
      </p:grpSp>
      <p:grpSp>
        <p:nvGrpSpPr>
          <p:cNvPr id="6" name="Group 5">
            <a:extLst>
              <a:ext uri="{FF2B5EF4-FFF2-40B4-BE49-F238E27FC236}">
                <a16:creationId xmlns:a16="http://schemas.microsoft.com/office/drawing/2014/main" id="{59EEB33F-FA31-10D3-210B-CC5800CB7F58}"/>
              </a:ext>
            </a:extLst>
          </p:cNvPr>
          <p:cNvGrpSpPr/>
          <p:nvPr/>
        </p:nvGrpSpPr>
        <p:grpSpPr>
          <a:xfrm>
            <a:off x="514624" y="2396766"/>
            <a:ext cx="4090369" cy="879373"/>
            <a:chOff x="41795" y="1816250"/>
            <a:chExt cx="5181600" cy="1950975"/>
          </a:xfrm>
        </p:grpSpPr>
        <p:sp>
          <p:nvSpPr>
            <p:cNvPr id="7" name="Rectangle: Rounded Corners 6">
              <a:extLst>
                <a:ext uri="{FF2B5EF4-FFF2-40B4-BE49-F238E27FC236}">
                  <a16:creationId xmlns:a16="http://schemas.microsoft.com/office/drawing/2014/main" id="{627524FE-AD5F-C8AD-CC42-6209B3AFA731}"/>
                </a:ext>
              </a:extLst>
            </p:cNvPr>
            <p:cNvSpPr/>
            <p:nvPr/>
          </p:nvSpPr>
          <p:spPr>
            <a:xfrm>
              <a:off x="41795" y="1816250"/>
              <a:ext cx="5181600" cy="195097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Rectangle: Rounded Corners 6">
              <a:extLst>
                <a:ext uri="{FF2B5EF4-FFF2-40B4-BE49-F238E27FC236}">
                  <a16:creationId xmlns:a16="http://schemas.microsoft.com/office/drawing/2014/main" id="{67DC0323-9B6B-3CEE-72F9-C5434DD0070D}"/>
                </a:ext>
              </a:extLst>
            </p:cNvPr>
            <p:cNvSpPr txBox="1"/>
            <p:nvPr/>
          </p:nvSpPr>
          <p:spPr>
            <a:xfrm>
              <a:off x="137035" y="2121640"/>
              <a:ext cx="4991122" cy="150584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err="1">
                  <a:solidFill>
                    <a:schemeClr val="bg2">
                      <a:lumMod val="25000"/>
                    </a:schemeClr>
                  </a:solidFill>
                </a:rPr>
                <a:t>Lớp</a:t>
              </a:r>
              <a:r>
                <a:rPr lang="en-US" sz="2000" kern="1200" dirty="0">
                  <a:solidFill>
                    <a:schemeClr val="bg2">
                      <a:lumMod val="25000"/>
                    </a:schemeClr>
                  </a:solidFill>
                </a:rPr>
                <a:t> </a:t>
              </a:r>
              <a:r>
                <a:rPr lang="en-US" sz="2000" kern="1200" dirty="0" err="1">
                  <a:solidFill>
                    <a:schemeClr val="bg2">
                      <a:lumMod val="25000"/>
                    </a:schemeClr>
                  </a:solidFill>
                </a:rPr>
                <a:t>linkedlist</a:t>
              </a:r>
              <a:r>
                <a:rPr lang="en-US" sz="2000" kern="1200" dirty="0">
                  <a:solidFill>
                    <a:schemeClr val="bg2">
                      <a:lumMod val="25000"/>
                    </a:schemeClr>
                  </a:solidFill>
                </a:rPr>
                <a:t> </a:t>
              </a:r>
              <a:r>
                <a:rPr lang="en-US" sz="2000" kern="1200" dirty="0" err="1">
                  <a:solidFill>
                    <a:schemeClr val="bg2">
                      <a:lumMod val="25000"/>
                    </a:schemeClr>
                  </a:solidFill>
                </a:rPr>
                <a:t>trong</a:t>
              </a:r>
              <a:r>
                <a:rPr lang="en-US" sz="2000" kern="1200" dirty="0">
                  <a:solidFill>
                    <a:schemeClr val="bg2">
                      <a:lumMod val="25000"/>
                    </a:schemeClr>
                  </a:solidFill>
                </a:rPr>
                <a:t> java </a:t>
              </a:r>
              <a:r>
                <a:rPr lang="en-US" sz="2000" kern="1200" dirty="0" err="1">
                  <a:solidFill>
                    <a:schemeClr val="bg2">
                      <a:lumMod val="25000"/>
                    </a:schemeClr>
                  </a:solidFill>
                </a:rPr>
                <a:t>được</a:t>
              </a:r>
              <a:r>
                <a:rPr lang="en-US" sz="2000" kern="1200" dirty="0">
                  <a:solidFill>
                    <a:schemeClr val="bg2">
                      <a:lumMod val="25000"/>
                    </a:schemeClr>
                  </a:solidFill>
                </a:rPr>
                <a:t> </a:t>
              </a:r>
              <a:r>
                <a:rPr lang="en-US" sz="2000" kern="1200" dirty="0" err="1">
                  <a:solidFill>
                    <a:schemeClr val="bg2">
                      <a:lumMod val="25000"/>
                    </a:schemeClr>
                  </a:solidFill>
                </a:rPr>
                <a:t>cài</a:t>
              </a:r>
              <a:r>
                <a:rPr lang="en-US" sz="2000" kern="1200" dirty="0">
                  <a:solidFill>
                    <a:schemeClr val="bg2">
                      <a:lumMod val="25000"/>
                    </a:schemeClr>
                  </a:solidFill>
                </a:rPr>
                <a:t> </a:t>
              </a:r>
              <a:r>
                <a:rPr lang="en-US" sz="2000" kern="1200" dirty="0" err="1">
                  <a:solidFill>
                    <a:schemeClr val="bg2">
                      <a:lumMod val="25000"/>
                    </a:schemeClr>
                  </a:solidFill>
                </a:rPr>
                <a:t>đặt</a:t>
              </a:r>
              <a:r>
                <a:rPr lang="en-US" sz="2000" kern="1200" dirty="0">
                  <a:solidFill>
                    <a:schemeClr val="bg2">
                      <a:lumMod val="25000"/>
                    </a:schemeClr>
                  </a:solidFill>
                </a:rPr>
                <a:t> </a:t>
              </a:r>
              <a:r>
                <a:rPr lang="en-US" sz="2000" kern="1200" dirty="0" err="1">
                  <a:solidFill>
                    <a:schemeClr val="bg2">
                      <a:lumMod val="25000"/>
                    </a:schemeClr>
                  </a:solidFill>
                </a:rPr>
                <a:t>dạng</a:t>
              </a:r>
              <a:r>
                <a:rPr lang="en-US" sz="2000" kern="1200" dirty="0">
                  <a:solidFill>
                    <a:schemeClr val="bg2">
                      <a:lumMod val="25000"/>
                    </a:schemeClr>
                  </a:solidFill>
                </a:rPr>
                <a:t> </a:t>
              </a:r>
              <a:r>
                <a:rPr lang="en-US" sz="2000" kern="1200" dirty="0" err="1">
                  <a:solidFill>
                    <a:schemeClr val="bg2">
                      <a:lumMod val="25000"/>
                    </a:schemeClr>
                  </a:solidFill>
                </a:rPr>
                <a:t>doublely</a:t>
              </a:r>
              <a:r>
                <a:rPr lang="en-US" sz="2000" kern="1200" dirty="0">
                  <a:solidFill>
                    <a:schemeClr val="bg2">
                      <a:lumMod val="25000"/>
                    </a:schemeClr>
                  </a:solidFill>
                </a:rPr>
                <a:t> </a:t>
              </a:r>
              <a:r>
                <a:rPr lang="en-US" sz="2000" kern="1200" dirty="0" err="1">
                  <a:solidFill>
                    <a:schemeClr val="bg2">
                      <a:lumMod val="25000"/>
                    </a:schemeClr>
                  </a:solidFill>
                </a:rPr>
                <a:t>linkedlist</a:t>
              </a:r>
              <a:endParaRPr lang="en-US" sz="2000" kern="1200" dirty="0">
                <a:solidFill>
                  <a:schemeClr val="bg2">
                    <a:lumMod val="25000"/>
                  </a:schemeClr>
                </a:solidFill>
              </a:endParaRPr>
            </a:p>
          </p:txBody>
        </p:sp>
      </p:grpSp>
      <p:pic>
        <p:nvPicPr>
          <p:cNvPr id="2" name="Picture 2">
            <a:extLst>
              <a:ext uri="{FF2B5EF4-FFF2-40B4-BE49-F238E27FC236}">
                <a16:creationId xmlns:a16="http://schemas.microsoft.com/office/drawing/2014/main" id="{FED3A3B0-01D6-919C-224A-E89817D89A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2842" y="871007"/>
            <a:ext cx="4090369" cy="3957637"/>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0A782C75-3C7B-BB1C-1663-FC6E14EF16BB}"/>
              </a:ext>
            </a:extLst>
          </p:cNvPr>
          <p:cNvGrpSpPr/>
          <p:nvPr/>
        </p:nvGrpSpPr>
        <p:grpSpPr>
          <a:xfrm>
            <a:off x="481630" y="3653298"/>
            <a:ext cx="4090369" cy="879373"/>
            <a:chOff x="0" y="2204469"/>
            <a:chExt cx="5181600" cy="1950975"/>
          </a:xfrm>
        </p:grpSpPr>
        <p:sp>
          <p:nvSpPr>
            <p:cNvPr id="4" name="Rectangle: Rounded Corners 3">
              <a:extLst>
                <a:ext uri="{FF2B5EF4-FFF2-40B4-BE49-F238E27FC236}">
                  <a16:creationId xmlns:a16="http://schemas.microsoft.com/office/drawing/2014/main" id="{A45DB83A-AEB4-D64B-D578-AACBE167B41E}"/>
                </a:ext>
              </a:extLst>
            </p:cNvPr>
            <p:cNvSpPr/>
            <p:nvPr/>
          </p:nvSpPr>
          <p:spPr>
            <a:xfrm>
              <a:off x="0" y="2204469"/>
              <a:ext cx="5181600" cy="1950975"/>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1" name="Rectangle: Rounded Corners 6">
              <a:extLst>
                <a:ext uri="{FF2B5EF4-FFF2-40B4-BE49-F238E27FC236}">
                  <a16:creationId xmlns:a16="http://schemas.microsoft.com/office/drawing/2014/main" id="{4D76F2B1-DDC5-C270-A4CE-F0316BA4917D}"/>
                </a:ext>
              </a:extLst>
            </p:cNvPr>
            <p:cNvSpPr txBox="1"/>
            <p:nvPr/>
          </p:nvSpPr>
          <p:spPr>
            <a:xfrm>
              <a:off x="137036" y="2427035"/>
              <a:ext cx="4991122" cy="150584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err="1">
                  <a:solidFill>
                    <a:schemeClr val="bg2">
                      <a:lumMod val="25000"/>
                    </a:schemeClr>
                  </a:solidFill>
                </a:rPr>
                <a:t>Mỗi</a:t>
              </a:r>
              <a:r>
                <a:rPr lang="en-US" sz="2000" kern="1200" dirty="0">
                  <a:solidFill>
                    <a:schemeClr val="bg2">
                      <a:lumMod val="25000"/>
                    </a:schemeClr>
                  </a:solidFill>
                </a:rPr>
                <a:t> </a:t>
              </a:r>
              <a:r>
                <a:rPr lang="en-US" sz="2000" kern="1200" dirty="0" err="1">
                  <a:solidFill>
                    <a:schemeClr val="bg2">
                      <a:lumMod val="25000"/>
                    </a:schemeClr>
                  </a:solidFill>
                </a:rPr>
                <a:t>phần</a:t>
              </a:r>
              <a:r>
                <a:rPr lang="en-US" sz="2000" kern="1200" dirty="0">
                  <a:solidFill>
                    <a:schemeClr val="bg2">
                      <a:lumMod val="25000"/>
                    </a:schemeClr>
                  </a:solidFill>
                </a:rPr>
                <a:t> </a:t>
              </a:r>
              <a:r>
                <a:rPr lang="en-US" sz="2000" kern="1200" dirty="0" err="1">
                  <a:solidFill>
                    <a:schemeClr val="bg2">
                      <a:lumMod val="25000"/>
                    </a:schemeClr>
                  </a:solidFill>
                </a:rPr>
                <a:t>tử</a:t>
              </a:r>
              <a:r>
                <a:rPr lang="en-US" sz="2000" kern="1200" dirty="0">
                  <a:solidFill>
                    <a:schemeClr val="bg2">
                      <a:lumMod val="25000"/>
                    </a:schemeClr>
                  </a:solidFill>
                </a:rPr>
                <a:t> </a:t>
              </a:r>
              <a:r>
                <a:rPr lang="en-US" sz="2000" kern="1200" dirty="0" err="1">
                  <a:solidFill>
                    <a:schemeClr val="bg2">
                      <a:lumMod val="25000"/>
                    </a:schemeClr>
                  </a:solidFill>
                </a:rPr>
                <a:t>trong</a:t>
              </a:r>
              <a:r>
                <a:rPr lang="en-US" sz="2000" kern="1200" dirty="0">
                  <a:solidFill>
                    <a:schemeClr val="bg2">
                      <a:lumMod val="25000"/>
                    </a:schemeClr>
                  </a:solidFill>
                </a:rPr>
                <a:t> </a:t>
              </a:r>
              <a:r>
                <a:rPr lang="en-US" sz="2000" kern="1200" dirty="0" err="1">
                  <a:solidFill>
                    <a:schemeClr val="bg2">
                      <a:lumMod val="25000"/>
                    </a:schemeClr>
                  </a:solidFill>
                </a:rPr>
                <a:t>lớp</a:t>
              </a:r>
              <a:r>
                <a:rPr lang="en-US" sz="2000" kern="1200" dirty="0">
                  <a:solidFill>
                    <a:schemeClr val="bg2">
                      <a:lumMod val="25000"/>
                    </a:schemeClr>
                  </a:solidFill>
                </a:rPr>
                <a:t> </a:t>
              </a:r>
              <a:r>
                <a:rPr lang="en-US" sz="2000" kern="1200" dirty="0" err="1">
                  <a:solidFill>
                    <a:schemeClr val="bg2">
                      <a:lumMod val="25000"/>
                    </a:schemeClr>
                  </a:solidFill>
                </a:rPr>
                <a:t>linkedlist</a:t>
              </a:r>
              <a:r>
                <a:rPr lang="en-US" sz="2000" kern="1200" dirty="0">
                  <a:solidFill>
                    <a:schemeClr val="bg2">
                      <a:lumMod val="25000"/>
                    </a:schemeClr>
                  </a:solidFill>
                </a:rPr>
                <a:t> </a:t>
              </a:r>
              <a:r>
                <a:rPr lang="en-US" sz="2000" kern="1200" dirty="0" err="1">
                  <a:solidFill>
                    <a:schemeClr val="bg2">
                      <a:lumMod val="25000"/>
                    </a:schemeClr>
                  </a:solidFill>
                </a:rPr>
                <a:t>được</a:t>
              </a:r>
              <a:r>
                <a:rPr lang="en-US" sz="2000" kern="1200" dirty="0">
                  <a:solidFill>
                    <a:schemeClr val="bg2">
                      <a:lumMod val="25000"/>
                    </a:schemeClr>
                  </a:solidFill>
                </a:rPr>
                <a:t> </a:t>
              </a:r>
              <a:r>
                <a:rPr lang="en-US" sz="2000" kern="1200" dirty="0" err="1">
                  <a:solidFill>
                    <a:schemeClr val="bg2">
                      <a:lumMod val="25000"/>
                    </a:schemeClr>
                  </a:solidFill>
                </a:rPr>
                <a:t>gọi</a:t>
              </a:r>
              <a:r>
                <a:rPr lang="en-US" sz="2000" kern="1200" dirty="0">
                  <a:solidFill>
                    <a:schemeClr val="bg2">
                      <a:lumMod val="25000"/>
                    </a:schemeClr>
                  </a:solidFill>
                </a:rPr>
                <a:t> </a:t>
              </a:r>
              <a:r>
                <a:rPr lang="en-US" sz="2000" kern="1200" dirty="0" err="1">
                  <a:solidFill>
                    <a:schemeClr val="bg2">
                      <a:lumMod val="25000"/>
                    </a:schemeClr>
                  </a:solidFill>
                </a:rPr>
                <a:t>là</a:t>
              </a:r>
              <a:r>
                <a:rPr lang="en-US" sz="2000" kern="1200" dirty="0">
                  <a:solidFill>
                    <a:schemeClr val="bg2">
                      <a:lumMod val="25000"/>
                    </a:schemeClr>
                  </a:solidFill>
                </a:rPr>
                <a:t> 1 Node </a:t>
              </a:r>
              <a:r>
                <a:rPr lang="en-US" sz="2000" kern="1200" dirty="0" err="1">
                  <a:solidFill>
                    <a:schemeClr val="bg2">
                      <a:lumMod val="25000"/>
                    </a:schemeClr>
                  </a:solidFill>
                </a:rPr>
                <a:t>gồm</a:t>
              </a:r>
              <a:r>
                <a:rPr lang="en-US" sz="2000" kern="1200" dirty="0">
                  <a:solidFill>
                    <a:schemeClr val="bg2">
                      <a:lumMod val="25000"/>
                    </a:schemeClr>
                  </a:solidFill>
                </a:rPr>
                <a:t>: Pre – Current – Next</a:t>
              </a:r>
            </a:p>
          </p:txBody>
        </p:sp>
      </p:grpSp>
    </p:spTree>
    <p:extLst>
      <p:ext uri="{BB962C8B-B14F-4D97-AF65-F5344CB8AC3E}">
        <p14:creationId xmlns:p14="http://schemas.microsoft.com/office/powerpoint/2010/main" val="75472797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33"/>
          <p:cNvSpPr txBox="1">
            <a:spLocks noGrp="1"/>
          </p:cNvSpPr>
          <p:nvPr>
            <p:ph type="title"/>
          </p:nvPr>
        </p:nvSpPr>
        <p:spPr>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LinkedList: Cấu trúc</a:t>
            </a:r>
            <a:endParaRPr dirty="0"/>
          </a:p>
        </p:txBody>
      </p:sp>
      <p:sp>
        <p:nvSpPr>
          <p:cNvPr id="285" name="Google Shape;285;p33"/>
          <p:cNvSpPr/>
          <p:nvPr/>
        </p:nvSpPr>
        <p:spPr>
          <a:xfrm>
            <a:off x="8555366" y="2066679"/>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3"/>
          <p:cNvSpPr/>
          <p:nvPr/>
        </p:nvSpPr>
        <p:spPr>
          <a:xfrm>
            <a:off x="8164179" y="96346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3"/>
          <p:cNvSpPr/>
          <p:nvPr/>
        </p:nvSpPr>
        <p:spPr>
          <a:xfrm>
            <a:off x="8555363" y="531769"/>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3"/>
          <p:cNvSpPr/>
          <p:nvPr/>
        </p:nvSpPr>
        <p:spPr>
          <a:xfrm>
            <a:off x="8625441" y="1335907"/>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26" name="Picture 2" descr="How to Implement Generic LinkedList in Java? - GeeksforGeeks">
            <a:extLst>
              <a:ext uri="{FF2B5EF4-FFF2-40B4-BE49-F238E27FC236}">
                <a16:creationId xmlns:a16="http://schemas.microsoft.com/office/drawing/2014/main" id="{06CDB600-DEF7-55C0-21EE-9692487E87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8083" y="923672"/>
            <a:ext cx="5236369" cy="183500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ự học Java] LinkedList trong Java » Cafedev.vn">
            <a:extLst>
              <a:ext uri="{FF2B5EF4-FFF2-40B4-BE49-F238E27FC236}">
                <a16:creationId xmlns:a16="http://schemas.microsoft.com/office/drawing/2014/main" id="{64ABC32B-8D94-5623-0E80-F3E3ABEA18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1612" y="2521744"/>
            <a:ext cx="6286501" cy="23217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4"/>
          <p:cNvSpPr/>
          <p:nvPr/>
        </p:nvSpPr>
        <p:spPr>
          <a:xfrm>
            <a:off x="6113747" y="3144113"/>
            <a:ext cx="976200" cy="486900"/>
          </a:xfrm>
          <a:prstGeom prst="ellipse">
            <a:avLst/>
          </a:prstGeom>
          <a:solidFill>
            <a:srgbClr val="BF7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4"/>
          <p:cNvSpPr/>
          <p:nvPr/>
        </p:nvSpPr>
        <p:spPr>
          <a:xfrm>
            <a:off x="2328694" y="3144038"/>
            <a:ext cx="865800" cy="486900"/>
          </a:xfrm>
          <a:prstGeom prst="ellipse">
            <a:avLst/>
          </a:prstGeom>
          <a:solidFill>
            <a:srgbClr val="BF7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4"/>
          <p:cNvSpPr/>
          <p:nvPr/>
        </p:nvSpPr>
        <p:spPr>
          <a:xfrm>
            <a:off x="6113747" y="1453100"/>
            <a:ext cx="976200" cy="486900"/>
          </a:xfrm>
          <a:prstGeom prst="ellipse">
            <a:avLst/>
          </a:prstGeom>
          <a:solidFill>
            <a:srgbClr val="BF7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4"/>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TABLE OF CONTENTS</a:t>
            </a:r>
            <a:endParaRPr dirty="0"/>
          </a:p>
        </p:txBody>
      </p:sp>
      <p:sp>
        <p:nvSpPr>
          <p:cNvPr id="297" name="Google Shape;297;p34"/>
          <p:cNvSpPr/>
          <p:nvPr/>
        </p:nvSpPr>
        <p:spPr>
          <a:xfrm>
            <a:off x="2328694" y="1453025"/>
            <a:ext cx="865800" cy="486900"/>
          </a:xfrm>
          <a:prstGeom prst="ellipse">
            <a:avLst/>
          </a:prstGeom>
          <a:solidFill>
            <a:srgbClr val="BF7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4"/>
          <p:cNvSpPr txBox="1">
            <a:spLocks noGrp="1"/>
          </p:cNvSpPr>
          <p:nvPr>
            <p:ph type="subTitle" idx="2"/>
          </p:nvPr>
        </p:nvSpPr>
        <p:spPr>
          <a:xfrm>
            <a:off x="1122379" y="2002536"/>
            <a:ext cx="3278700" cy="3408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dirty="0"/>
              <a:t>Comparator Comparable</a:t>
            </a:r>
            <a:endParaRPr dirty="0"/>
          </a:p>
        </p:txBody>
      </p:sp>
      <p:sp>
        <p:nvSpPr>
          <p:cNvPr id="300" name="Google Shape;300;p34"/>
          <p:cNvSpPr txBox="1">
            <a:spLocks noGrp="1"/>
          </p:cNvSpPr>
          <p:nvPr>
            <p:ph type="title" idx="3"/>
          </p:nvPr>
        </p:nvSpPr>
        <p:spPr>
          <a:xfrm>
            <a:off x="2497294" y="1553462"/>
            <a:ext cx="528600" cy="28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sp>
        <p:nvSpPr>
          <p:cNvPr id="302" name="Google Shape;302;p34"/>
          <p:cNvSpPr txBox="1">
            <a:spLocks noGrp="1"/>
          </p:cNvSpPr>
          <p:nvPr>
            <p:ph type="subTitle" idx="5"/>
          </p:nvPr>
        </p:nvSpPr>
        <p:spPr>
          <a:xfrm>
            <a:off x="1120301" y="3694176"/>
            <a:ext cx="3282600" cy="3408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dirty="0"/>
              <a:t>Các Collection phổ biến</a:t>
            </a:r>
          </a:p>
          <a:p>
            <a:pPr marL="0" lvl="0" indent="0" algn="ctr" rtl="0">
              <a:spcBef>
                <a:spcPts val="0"/>
              </a:spcBef>
              <a:spcAft>
                <a:spcPts val="1200"/>
              </a:spcAft>
              <a:buNone/>
            </a:pPr>
            <a:r>
              <a:rPr lang="en" dirty="0"/>
              <a:t>&lt;must&gt;</a:t>
            </a:r>
            <a:endParaRPr dirty="0"/>
          </a:p>
        </p:txBody>
      </p:sp>
      <p:sp>
        <p:nvSpPr>
          <p:cNvPr id="303" name="Google Shape;303;p34"/>
          <p:cNvSpPr txBox="1">
            <a:spLocks noGrp="1"/>
          </p:cNvSpPr>
          <p:nvPr>
            <p:ph type="title" idx="6"/>
          </p:nvPr>
        </p:nvSpPr>
        <p:spPr>
          <a:xfrm>
            <a:off x="2497294" y="3246120"/>
            <a:ext cx="528600" cy="28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03</a:t>
            </a:r>
            <a:endParaRPr/>
          </a:p>
        </p:txBody>
      </p:sp>
      <p:sp>
        <p:nvSpPr>
          <p:cNvPr id="305" name="Google Shape;305;p34"/>
          <p:cNvSpPr txBox="1">
            <a:spLocks noGrp="1"/>
          </p:cNvSpPr>
          <p:nvPr>
            <p:ph type="subTitle" idx="8"/>
          </p:nvPr>
        </p:nvSpPr>
        <p:spPr>
          <a:xfrm>
            <a:off x="4960556" y="2003163"/>
            <a:ext cx="3282600" cy="3408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dirty="0"/>
              <a:t>Iterator</a:t>
            </a:r>
            <a:endParaRPr dirty="0"/>
          </a:p>
        </p:txBody>
      </p:sp>
      <p:sp>
        <p:nvSpPr>
          <p:cNvPr id="306" name="Google Shape;306;p34"/>
          <p:cNvSpPr txBox="1">
            <a:spLocks noGrp="1"/>
          </p:cNvSpPr>
          <p:nvPr>
            <p:ph type="title" idx="9"/>
          </p:nvPr>
        </p:nvSpPr>
        <p:spPr>
          <a:xfrm>
            <a:off x="6303824" y="1553462"/>
            <a:ext cx="595800" cy="28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02</a:t>
            </a:r>
            <a:endParaRPr/>
          </a:p>
        </p:txBody>
      </p:sp>
      <p:sp>
        <p:nvSpPr>
          <p:cNvPr id="308" name="Google Shape;308;p34"/>
          <p:cNvSpPr txBox="1">
            <a:spLocks noGrp="1"/>
          </p:cNvSpPr>
          <p:nvPr>
            <p:ph type="subTitle" idx="14"/>
          </p:nvPr>
        </p:nvSpPr>
        <p:spPr>
          <a:xfrm>
            <a:off x="4960556" y="3694138"/>
            <a:ext cx="3282600" cy="340800"/>
          </a:xfrm>
          <a:prstGeom prst="rect">
            <a:avLst/>
          </a:prstGeom>
        </p:spPr>
        <p:txBody>
          <a:bodyPr spcFirstLastPara="1" wrap="square" lIns="0" tIns="0" rIns="0" bIns="0" anchor="t" anchorCtr="0">
            <a:noAutofit/>
          </a:bodyPr>
          <a:lstStyle/>
          <a:p>
            <a:pPr marL="0" lvl="0" indent="0" algn="ctr" rtl="0">
              <a:spcBef>
                <a:spcPts val="0"/>
              </a:spcBef>
              <a:spcAft>
                <a:spcPts val="1200"/>
              </a:spcAft>
              <a:buNone/>
            </a:pPr>
            <a:r>
              <a:rPr lang="en" dirty="0"/>
              <a:t>Giới thiệu các collection nâng cao</a:t>
            </a:r>
            <a:endParaRPr dirty="0"/>
          </a:p>
        </p:txBody>
      </p:sp>
      <p:sp>
        <p:nvSpPr>
          <p:cNvPr id="309" name="Google Shape;309;p34"/>
          <p:cNvSpPr txBox="1">
            <a:spLocks noGrp="1"/>
          </p:cNvSpPr>
          <p:nvPr>
            <p:ph type="title" idx="15"/>
          </p:nvPr>
        </p:nvSpPr>
        <p:spPr>
          <a:xfrm>
            <a:off x="6303824" y="3244437"/>
            <a:ext cx="595800" cy="286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04</a:t>
            </a:r>
            <a:endParaRPr/>
          </a:p>
        </p:txBody>
      </p:sp>
      <p:sp>
        <p:nvSpPr>
          <p:cNvPr id="310" name="Google Shape;310;p34"/>
          <p:cNvSpPr/>
          <p:nvPr/>
        </p:nvSpPr>
        <p:spPr>
          <a:xfrm>
            <a:off x="6820758" y="1391346"/>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4"/>
          <p:cNvSpPr/>
          <p:nvPr/>
        </p:nvSpPr>
        <p:spPr>
          <a:xfrm>
            <a:off x="6211158" y="1780408"/>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4"/>
          <p:cNvSpPr/>
          <p:nvPr/>
        </p:nvSpPr>
        <p:spPr>
          <a:xfrm>
            <a:off x="2938308" y="3098046"/>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4"/>
          <p:cNvSpPr/>
          <p:nvPr/>
        </p:nvSpPr>
        <p:spPr>
          <a:xfrm>
            <a:off x="2328708" y="3487108"/>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4"/>
          <p:cNvSpPr/>
          <p:nvPr/>
        </p:nvSpPr>
        <p:spPr>
          <a:xfrm>
            <a:off x="2377958" y="1415209"/>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4"/>
          <p:cNvSpPr/>
          <p:nvPr/>
        </p:nvSpPr>
        <p:spPr>
          <a:xfrm>
            <a:off x="6113758" y="3167859"/>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8"/>
          <p:cNvSpPr txBox="1">
            <a:spLocks noGrp="1"/>
          </p:cNvSpPr>
          <p:nvPr>
            <p:ph type="title"/>
          </p:nvPr>
        </p:nvSpPr>
        <p:spPr>
          <a:xfrm>
            <a:off x="4907756" y="939759"/>
            <a:ext cx="3671887" cy="3560804"/>
          </a:xfrm>
          <a:prstGeom prst="rect">
            <a:avLst/>
          </a:prstGeom>
        </p:spPr>
        <p:txBody>
          <a:bodyPr spcFirstLastPara="1" wrap="square" lIns="0" tIns="0" rIns="0" bIns="0" anchor="t" anchorCtr="0">
            <a:noAutofit/>
          </a:bodyPr>
          <a:lstStyle/>
          <a:p>
            <a:pPr algn="l"/>
            <a:r>
              <a:rPr lang="en-US" sz="1600" b="1" i="0" dirty="0">
                <a:solidFill>
                  <a:srgbClr val="333333"/>
                </a:solidFill>
                <a:effectLst/>
                <a:latin typeface="+mj-lt"/>
              </a:rPr>
              <a:t> Queue</a:t>
            </a:r>
            <a:r>
              <a:rPr lang="en-US" sz="1600" b="0" i="0" dirty="0">
                <a:solidFill>
                  <a:srgbClr val="333333"/>
                </a:solidFill>
                <a:effectLst/>
                <a:latin typeface="+mj-lt"/>
              </a:rPr>
              <a:t> (</a:t>
            </a:r>
            <a:r>
              <a:rPr lang="en-US" sz="1600" b="0" i="0" dirty="0" err="1">
                <a:solidFill>
                  <a:srgbClr val="333333"/>
                </a:solidFill>
                <a:effectLst/>
                <a:latin typeface="+mj-lt"/>
              </a:rPr>
              <a:t>Hàng</a:t>
            </a:r>
            <a:r>
              <a:rPr lang="en-US" sz="1600" b="0" i="0" dirty="0">
                <a:solidFill>
                  <a:srgbClr val="333333"/>
                </a:solidFill>
                <a:effectLst/>
                <a:latin typeface="+mj-lt"/>
              </a:rPr>
              <a:t> </a:t>
            </a:r>
            <a:r>
              <a:rPr lang="en-US" sz="1600" b="0" i="0" dirty="0" err="1">
                <a:solidFill>
                  <a:srgbClr val="333333"/>
                </a:solidFill>
                <a:effectLst/>
                <a:latin typeface="+mj-lt"/>
              </a:rPr>
              <a:t>chờ</a:t>
            </a:r>
            <a:r>
              <a:rPr lang="en-US" sz="1600" b="0" i="0" dirty="0">
                <a:solidFill>
                  <a:srgbClr val="333333"/>
                </a:solidFill>
                <a:effectLst/>
                <a:latin typeface="+mj-lt"/>
              </a:rPr>
              <a:t>) </a:t>
            </a:r>
            <a:r>
              <a:rPr lang="en-US" sz="1600" b="0" i="0" dirty="0" err="1">
                <a:solidFill>
                  <a:srgbClr val="333333"/>
                </a:solidFill>
                <a:effectLst/>
                <a:latin typeface="+mj-lt"/>
              </a:rPr>
              <a:t>Là</a:t>
            </a:r>
            <a:r>
              <a:rPr lang="en-US" sz="1600" b="0" i="0" dirty="0">
                <a:solidFill>
                  <a:srgbClr val="333333"/>
                </a:solidFill>
                <a:effectLst/>
                <a:latin typeface="+mj-lt"/>
              </a:rPr>
              <a:t> </a:t>
            </a:r>
            <a:r>
              <a:rPr lang="en-US" sz="1600" b="0" i="0" dirty="0" err="1">
                <a:solidFill>
                  <a:srgbClr val="333333"/>
                </a:solidFill>
                <a:effectLst/>
                <a:latin typeface="+mj-lt"/>
              </a:rPr>
              <a:t>một</a:t>
            </a:r>
            <a:r>
              <a:rPr lang="en-US" sz="1600" b="0" i="0" dirty="0">
                <a:solidFill>
                  <a:srgbClr val="333333"/>
                </a:solidFill>
                <a:effectLst/>
                <a:latin typeface="+mj-lt"/>
              </a:rPr>
              <a:t> interface </a:t>
            </a:r>
            <a:r>
              <a:rPr lang="en-US" sz="1600" b="0" i="0" dirty="0" err="1">
                <a:solidFill>
                  <a:srgbClr val="333333"/>
                </a:solidFill>
                <a:effectLst/>
                <a:latin typeface="+mj-lt"/>
              </a:rPr>
              <a:t>được</a:t>
            </a:r>
            <a:r>
              <a:rPr lang="en-US" sz="1600" b="0" i="0" dirty="0">
                <a:solidFill>
                  <a:srgbClr val="333333"/>
                </a:solidFill>
                <a:effectLst/>
                <a:latin typeface="+mj-lt"/>
              </a:rPr>
              <a:t> </a:t>
            </a:r>
            <a:r>
              <a:rPr lang="en-US" sz="1600" b="0" i="0" dirty="0" err="1">
                <a:solidFill>
                  <a:srgbClr val="333333"/>
                </a:solidFill>
                <a:effectLst/>
                <a:latin typeface="+mj-lt"/>
              </a:rPr>
              <a:t>dùng</a:t>
            </a:r>
            <a:r>
              <a:rPr lang="en-US" sz="1600" b="0" i="0" dirty="0">
                <a:solidFill>
                  <a:srgbClr val="333333"/>
                </a:solidFill>
                <a:effectLst/>
                <a:latin typeface="+mj-lt"/>
              </a:rPr>
              <a:t> </a:t>
            </a:r>
            <a:r>
              <a:rPr lang="en-US" sz="1600" b="0" i="0" dirty="0" err="1">
                <a:solidFill>
                  <a:srgbClr val="333333"/>
                </a:solidFill>
                <a:effectLst/>
                <a:latin typeface="+mj-lt"/>
              </a:rPr>
              <a:t>để</a:t>
            </a:r>
            <a:r>
              <a:rPr lang="en-US" sz="1600" b="0" i="0" dirty="0">
                <a:solidFill>
                  <a:srgbClr val="333333"/>
                </a:solidFill>
                <a:effectLst/>
                <a:latin typeface="+mj-lt"/>
              </a:rPr>
              <a:t> </a:t>
            </a:r>
            <a:r>
              <a:rPr lang="en-US" sz="1600" b="0" i="0" dirty="0" err="1">
                <a:solidFill>
                  <a:srgbClr val="333333"/>
                </a:solidFill>
                <a:effectLst/>
                <a:latin typeface="+mj-lt"/>
              </a:rPr>
              <a:t>lưu</a:t>
            </a:r>
            <a:r>
              <a:rPr lang="en-US" sz="1600" b="0" i="0" dirty="0">
                <a:solidFill>
                  <a:srgbClr val="333333"/>
                </a:solidFill>
                <a:effectLst/>
                <a:latin typeface="+mj-lt"/>
              </a:rPr>
              <a:t> </a:t>
            </a:r>
            <a:r>
              <a:rPr lang="en-US" sz="1600" b="0" i="0" dirty="0" err="1">
                <a:solidFill>
                  <a:srgbClr val="333333"/>
                </a:solidFill>
                <a:effectLst/>
                <a:latin typeface="+mj-lt"/>
              </a:rPr>
              <a:t>trữ</a:t>
            </a:r>
            <a:r>
              <a:rPr lang="en-US" sz="1600" b="0" i="0" dirty="0">
                <a:solidFill>
                  <a:srgbClr val="333333"/>
                </a:solidFill>
                <a:effectLst/>
                <a:latin typeface="+mj-lt"/>
              </a:rPr>
              <a:t> </a:t>
            </a:r>
            <a:r>
              <a:rPr lang="en-US" sz="1600" b="0" i="0" dirty="0" err="1">
                <a:solidFill>
                  <a:srgbClr val="333333"/>
                </a:solidFill>
                <a:effectLst/>
                <a:latin typeface="+mj-lt"/>
              </a:rPr>
              <a:t>các</a:t>
            </a:r>
            <a:r>
              <a:rPr lang="en-US" sz="1600" b="0" i="0" dirty="0">
                <a:solidFill>
                  <a:srgbClr val="333333"/>
                </a:solidFill>
                <a:effectLst/>
                <a:latin typeface="+mj-lt"/>
              </a:rPr>
              <a:t> </a:t>
            </a:r>
            <a:r>
              <a:rPr lang="en-US" sz="1600" b="0" i="0" dirty="0" err="1">
                <a:solidFill>
                  <a:srgbClr val="333333"/>
                </a:solidFill>
                <a:effectLst/>
                <a:latin typeface="+mj-lt"/>
              </a:rPr>
              <a:t>phần</a:t>
            </a:r>
            <a:r>
              <a:rPr lang="en-US" sz="1600" b="0" i="0" dirty="0">
                <a:solidFill>
                  <a:srgbClr val="333333"/>
                </a:solidFill>
                <a:effectLst/>
                <a:latin typeface="+mj-lt"/>
              </a:rPr>
              <a:t> </a:t>
            </a:r>
            <a:r>
              <a:rPr lang="en-US" sz="1600" b="0" i="0" dirty="0" err="1">
                <a:solidFill>
                  <a:srgbClr val="333333"/>
                </a:solidFill>
                <a:effectLst/>
                <a:latin typeface="+mj-lt"/>
              </a:rPr>
              <a:t>tử</a:t>
            </a:r>
            <a:r>
              <a:rPr lang="en-US" sz="1600" b="0" i="0" dirty="0">
                <a:solidFill>
                  <a:srgbClr val="333333"/>
                </a:solidFill>
                <a:effectLst/>
                <a:latin typeface="+mj-lt"/>
              </a:rPr>
              <a:t> </a:t>
            </a:r>
            <a:r>
              <a:rPr lang="en-US" sz="1600" b="0" i="0" dirty="0" err="1">
                <a:solidFill>
                  <a:srgbClr val="333333"/>
                </a:solidFill>
                <a:effectLst/>
                <a:latin typeface="+mj-lt"/>
              </a:rPr>
              <a:t>theo</a:t>
            </a:r>
            <a:r>
              <a:rPr lang="en-US" sz="1600" b="0" i="0" dirty="0">
                <a:solidFill>
                  <a:srgbClr val="333333"/>
                </a:solidFill>
                <a:effectLst/>
                <a:latin typeface="+mj-lt"/>
              </a:rPr>
              <a:t> </a:t>
            </a:r>
            <a:r>
              <a:rPr lang="en-US" sz="1600" b="0" i="0" dirty="0" err="1">
                <a:solidFill>
                  <a:srgbClr val="333333"/>
                </a:solidFill>
                <a:effectLst/>
                <a:latin typeface="+mj-lt"/>
              </a:rPr>
              <a:t>trình</a:t>
            </a:r>
            <a:r>
              <a:rPr lang="en-US" sz="1600" b="0" i="0" dirty="0">
                <a:solidFill>
                  <a:srgbClr val="333333"/>
                </a:solidFill>
                <a:effectLst/>
                <a:latin typeface="+mj-lt"/>
              </a:rPr>
              <a:t> </a:t>
            </a:r>
            <a:r>
              <a:rPr lang="en-US" sz="1600" b="0" i="0" dirty="0" err="1">
                <a:solidFill>
                  <a:srgbClr val="333333"/>
                </a:solidFill>
                <a:effectLst/>
                <a:latin typeface="+mj-lt"/>
              </a:rPr>
              <a:t>tự</a:t>
            </a:r>
            <a:r>
              <a:rPr lang="en-US" sz="1600" b="0" i="0" dirty="0">
                <a:solidFill>
                  <a:srgbClr val="333333"/>
                </a:solidFill>
                <a:effectLst/>
                <a:latin typeface="+mj-lt"/>
              </a:rPr>
              <a:t> </a:t>
            </a:r>
            <a:br>
              <a:rPr lang="en-US" sz="1600" b="0" i="0" dirty="0">
                <a:solidFill>
                  <a:srgbClr val="333333"/>
                </a:solidFill>
                <a:effectLst/>
                <a:latin typeface="+mj-lt"/>
              </a:rPr>
            </a:br>
            <a:r>
              <a:rPr lang="en-US" sz="1600" b="0" i="0" dirty="0">
                <a:solidFill>
                  <a:srgbClr val="333333"/>
                </a:solidFill>
                <a:effectLst/>
                <a:latin typeface="+mj-lt"/>
              </a:rPr>
              <a:t>first-in, first-out (FIFO)</a:t>
            </a:r>
            <a:br>
              <a:rPr lang="en-US" sz="1600" dirty="0">
                <a:latin typeface="+mj-lt"/>
              </a:rPr>
            </a:br>
            <a:br>
              <a:rPr lang="en-US" sz="1600" b="0" i="0" dirty="0">
                <a:solidFill>
                  <a:srgbClr val="333333"/>
                </a:solidFill>
                <a:effectLst/>
                <a:latin typeface="+mj-lt"/>
              </a:rPr>
            </a:br>
            <a:br>
              <a:rPr lang="en-US" sz="1600" b="0" i="0" dirty="0">
                <a:solidFill>
                  <a:srgbClr val="333333"/>
                </a:solidFill>
                <a:effectLst/>
                <a:latin typeface="+mj-lt"/>
              </a:rPr>
            </a:br>
            <a:endParaRPr lang="en-US" sz="1600" dirty="0">
              <a:latin typeface="+mj-lt"/>
            </a:endParaRPr>
          </a:p>
        </p:txBody>
      </p:sp>
      <p:sp>
        <p:nvSpPr>
          <p:cNvPr id="426" name="Google Shape;426;p38"/>
          <p:cNvSpPr txBox="1">
            <a:spLocks noGrp="1"/>
          </p:cNvSpPr>
          <p:nvPr>
            <p:ph type="subTitle" idx="1"/>
          </p:nvPr>
        </p:nvSpPr>
        <p:spPr>
          <a:xfrm>
            <a:off x="4836318" y="477570"/>
            <a:ext cx="3409864" cy="380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t>Queue</a:t>
            </a:r>
            <a:endParaRPr dirty="0"/>
          </a:p>
        </p:txBody>
      </p:sp>
      <p:pic>
        <p:nvPicPr>
          <p:cNvPr id="4" name="Picture 3">
            <a:extLst>
              <a:ext uri="{FF2B5EF4-FFF2-40B4-BE49-F238E27FC236}">
                <a16:creationId xmlns:a16="http://schemas.microsoft.com/office/drawing/2014/main" id="{1F6D22C3-8D8D-0C7C-8799-ECB4429EBBC1}"/>
              </a:ext>
            </a:extLst>
          </p:cNvPr>
          <p:cNvPicPr>
            <a:picLocks noChangeAspect="1"/>
          </p:cNvPicPr>
          <p:nvPr/>
        </p:nvPicPr>
        <p:blipFill>
          <a:blip r:embed="rId3"/>
          <a:stretch>
            <a:fillRect/>
          </a:stretch>
        </p:blipFill>
        <p:spPr>
          <a:xfrm>
            <a:off x="393626" y="448995"/>
            <a:ext cx="4035499" cy="4203741"/>
          </a:xfrm>
          <a:prstGeom prst="rect">
            <a:avLst/>
          </a:prstGeom>
        </p:spPr>
      </p:pic>
      <p:pic>
        <p:nvPicPr>
          <p:cNvPr id="5" name="Picture 4">
            <a:extLst>
              <a:ext uri="{FF2B5EF4-FFF2-40B4-BE49-F238E27FC236}">
                <a16:creationId xmlns:a16="http://schemas.microsoft.com/office/drawing/2014/main" id="{59856AD2-0071-C1D4-B524-45427B4D0DE2}"/>
              </a:ext>
            </a:extLst>
          </p:cNvPr>
          <p:cNvPicPr>
            <a:picLocks noChangeAspect="1"/>
          </p:cNvPicPr>
          <p:nvPr/>
        </p:nvPicPr>
        <p:blipFill>
          <a:blip r:embed="rId4"/>
          <a:stretch>
            <a:fillRect/>
          </a:stretch>
        </p:blipFill>
        <p:spPr>
          <a:xfrm>
            <a:off x="4364110" y="2419650"/>
            <a:ext cx="4501283" cy="2314575"/>
          </a:xfrm>
          <a:prstGeom prst="rect">
            <a:avLst/>
          </a:prstGeom>
        </p:spPr>
      </p:pic>
    </p:spTree>
    <p:extLst>
      <p:ext uri="{BB962C8B-B14F-4D97-AF65-F5344CB8AC3E}">
        <p14:creationId xmlns:p14="http://schemas.microsoft.com/office/powerpoint/2010/main" val="115731959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36FE7-335E-765F-9F72-6E3CE03C20B3}"/>
              </a:ext>
            </a:extLst>
          </p:cNvPr>
          <p:cNvSpPr>
            <a:spLocks noGrp="1"/>
          </p:cNvSpPr>
          <p:nvPr>
            <p:ph type="title"/>
          </p:nvPr>
        </p:nvSpPr>
        <p:spPr/>
        <p:txBody>
          <a:bodyPr/>
          <a:lstStyle/>
          <a:p>
            <a:r>
              <a:rPr lang="en-US" dirty="0" err="1"/>
              <a:t>Một</a:t>
            </a:r>
            <a:r>
              <a:rPr lang="en-US" dirty="0"/>
              <a:t> </a:t>
            </a:r>
            <a:r>
              <a:rPr lang="en-US" dirty="0" err="1"/>
              <a:t>số</a:t>
            </a:r>
            <a:r>
              <a:rPr lang="en-US" dirty="0"/>
              <a:t> </a:t>
            </a:r>
            <a:r>
              <a:rPr lang="en-US" dirty="0" err="1"/>
              <a:t>hàm</a:t>
            </a:r>
            <a:r>
              <a:rPr lang="en-US" dirty="0"/>
              <a:t> </a:t>
            </a:r>
            <a:r>
              <a:rPr lang="en-US" dirty="0" err="1"/>
              <a:t>phổ</a:t>
            </a:r>
            <a:r>
              <a:rPr lang="en-US" dirty="0"/>
              <a:t> </a:t>
            </a:r>
            <a:r>
              <a:rPr lang="en-US" dirty="0" err="1"/>
              <a:t>biến</a:t>
            </a:r>
            <a:r>
              <a:rPr lang="en-US" dirty="0"/>
              <a:t> </a:t>
            </a:r>
            <a:r>
              <a:rPr lang="en-US" dirty="0" err="1"/>
              <a:t>trong</a:t>
            </a:r>
            <a:r>
              <a:rPr lang="en-US" dirty="0"/>
              <a:t> Queue</a:t>
            </a:r>
          </a:p>
        </p:txBody>
      </p:sp>
      <p:graphicFrame>
        <p:nvGraphicFramePr>
          <p:cNvPr id="5" name="Table 5">
            <a:extLst>
              <a:ext uri="{FF2B5EF4-FFF2-40B4-BE49-F238E27FC236}">
                <a16:creationId xmlns:a16="http://schemas.microsoft.com/office/drawing/2014/main" id="{AE92A890-30D4-FD0E-9A8C-3894CD2E299C}"/>
              </a:ext>
            </a:extLst>
          </p:cNvPr>
          <p:cNvGraphicFramePr>
            <a:graphicFrameLocks noGrp="1"/>
          </p:cNvGraphicFramePr>
          <p:nvPr>
            <p:ph sz="half" idx="4294967295"/>
            <p:extLst>
              <p:ext uri="{D42A27DB-BD31-4B8C-83A1-F6EECF244321}">
                <p14:modId xmlns:p14="http://schemas.microsoft.com/office/powerpoint/2010/main" val="2818074639"/>
              </p:ext>
            </p:extLst>
          </p:nvPr>
        </p:nvGraphicFramePr>
        <p:xfrm>
          <a:off x="900225" y="1306513"/>
          <a:ext cx="7343500" cy="3253740"/>
        </p:xfrm>
        <a:graphic>
          <a:graphicData uri="http://schemas.openxmlformats.org/drawingml/2006/table">
            <a:tbl>
              <a:tblPr firstRow="1" bandRow="1">
                <a:tableStyleId>{F5AB1C69-6EDB-4FF4-983F-18BD219EF322}</a:tableStyleId>
              </a:tblPr>
              <a:tblGrid>
                <a:gridCol w="3661763">
                  <a:extLst>
                    <a:ext uri="{9D8B030D-6E8A-4147-A177-3AD203B41FA5}">
                      <a16:colId xmlns:a16="http://schemas.microsoft.com/office/drawing/2014/main" val="4250896154"/>
                    </a:ext>
                  </a:extLst>
                </a:gridCol>
                <a:gridCol w="3681737">
                  <a:extLst>
                    <a:ext uri="{9D8B030D-6E8A-4147-A177-3AD203B41FA5}">
                      <a16:colId xmlns:a16="http://schemas.microsoft.com/office/drawing/2014/main" val="3521905070"/>
                    </a:ext>
                  </a:extLst>
                </a:gridCol>
              </a:tblGrid>
              <a:tr h="278130">
                <a:tc>
                  <a:txBody>
                    <a:bodyPr/>
                    <a:lstStyle/>
                    <a:p>
                      <a:pPr algn="ctr"/>
                      <a:r>
                        <a:rPr lang="en-US" sz="1400" b="0" kern="1200" dirty="0">
                          <a:solidFill>
                            <a:schemeClr val="lt1"/>
                          </a:solidFill>
                          <a:effectLst/>
                        </a:rPr>
                        <a:t>Method</a:t>
                      </a:r>
                      <a:endParaRPr lang="en-US" sz="1100" dirty="0"/>
                    </a:p>
                  </a:txBody>
                  <a:tcPr marL="68580" marR="68580" marT="34290" marB="34290"/>
                </a:tc>
                <a:tc>
                  <a:txBody>
                    <a:bodyPr/>
                    <a:lstStyle/>
                    <a:p>
                      <a:pPr algn="ctr"/>
                      <a:r>
                        <a:rPr lang="en-US" sz="1100" dirty="0"/>
                        <a:t>Ý </a:t>
                      </a:r>
                      <a:r>
                        <a:rPr lang="en-US" sz="1100" dirty="0" err="1"/>
                        <a:t>nghĩa</a:t>
                      </a:r>
                      <a:endParaRPr lang="en-US" sz="1100" dirty="0"/>
                    </a:p>
                  </a:txBody>
                  <a:tcPr marL="68580" marR="68580" marT="34290" marB="34290"/>
                </a:tc>
                <a:extLst>
                  <a:ext uri="{0D108BD9-81ED-4DB2-BD59-A6C34878D82A}">
                    <a16:rowId xmlns:a16="http://schemas.microsoft.com/office/drawing/2014/main" val="2799390184"/>
                  </a:ext>
                </a:extLst>
              </a:tr>
              <a:tr h="278130">
                <a:tc>
                  <a:txBody>
                    <a:bodyPr/>
                    <a:lstStyle/>
                    <a:p>
                      <a:r>
                        <a:rPr lang="en-US" sz="1100" dirty="0"/>
                        <a:t>Add(Object o)</a:t>
                      </a:r>
                    </a:p>
                  </a:txBody>
                  <a:tcPr marL="68580" marR="68580" marT="34290" marB="34290"/>
                </a:tc>
                <a:tc>
                  <a:txBody>
                    <a:bodyPr/>
                    <a:lstStyle/>
                    <a:p>
                      <a:r>
                        <a:rPr lang="en-US" sz="1400" dirty="0" err="1"/>
                        <a:t>Thêm</a:t>
                      </a:r>
                      <a:r>
                        <a:rPr lang="en-US" sz="1400" dirty="0"/>
                        <a:t> </a:t>
                      </a:r>
                      <a:r>
                        <a:rPr lang="en-US" sz="1400" dirty="0" err="1"/>
                        <a:t>một</a:t>
                      </a:r>
                      <a:r>
                        <a:rPr lang="en-US" sz="1400" dirty="0"/>
                        <a:t> </a:t>
                      </a:r>
                      <a:r>
                        <a:rPr lang="en-US" sz="1400" dirty="0" err="1"/>
                        <a:t>phần</a:t>
                      </a:r>
                      <a:r>
                        <a:rPr lang="en-US" sz="1400" dirty="0"/>
                        <a:t> </a:t>
                      </a:r>
                      <a:r>
                        <a:rPr lang="en-US" sz="1400" dirty="0" err="1"/>
                        <a:t>tử</a:t>
                      </a:r>
                      <a:r>
                        <a:rPr lang="en-US" sz="1400" dirty="0"/>
                        <a:t>, them </a:t>
                      </a:r>
                      <a:r>
                        <a:rPr lang="en-US" sz="1400" dirty="0" err="1"/>
                        <a:t>thành</a:t>
                      </a:r>
                      <a:r>
                        <a:rPr lang="en-US" sz="1400" dirty="0"/>
                        <a:t> </a:t>
                      </a:r>
                      <a:r>
                        <a:rPr lang="en-US" sz="1400" dirty="0" err="1"/>
                        <a:t>công</a:t>
                      </a:r>
                      <a:r>
                        <a:rPr lang="en-US" sz="1400" dirty="0"/>
                        <a:t> </a:t>
                      </a:r>
                      <a:r>
                        <a:rPr lang="en-US" sz="1400" dirty="0" err="1"/>
                        <a:t>sẽ</a:t>
                      </a:r>
                      <a:r>
                        <a:rPr lang="en-US" sz="1400" dirty="0"/>
                        <a:t> </a:t>
                      </a:r>
                      <a:r>
                        <a:rPr lang="en-US" sz="1400" dirty="0" err="1"/>
                        <a:t>trả</a:t>
                      </a:r>
                      <a:r>
                        <a:rPr lang="en-US" sz="1400" dirty="0"/>
                        <a:t> </a:t>
                      </a:r>
                      <a:r>
                        <a:rPr lang="en-US" sz="1400" dirty="0" err="1"/>
                        <a:t>về</a:t>
                      </a:r>
                      <a:r>
                        <a:rPr lang="en-US" sz="1400" dirty="0"/>
                        <a:t> true, </a:t>
                      </a:r>
                      <a:r>
                        <a:rPr lang="en-US" sz="1400" dirty="0" err="1"/>
                        <a:t>nếu</a:t>
                      </a:r>
                      <a:r>
                        <a:rPr lang="en-US" sz="1400" dirty="0"/>
                        <a:t> </a:t>
                      </a:r>
                      <a:r>
                        <a:rPr lang="en-US" sz="1400" dirty="0" err="1"/>
                        <a:t>không</a:t>
                      </a:r>
                      <a:r>
                        <a:rPr lang="en-US" sz="1400" dirty="0"/>
                        <a:t> </a:t>
                      </a:r>
                      <a:r>
                        <a:rPr lang="en-US" sz="1400" dirty="0" err="1"/>
                        <a:t>sẽ</a:t>
                      </a:r>
                      <a:r>
                        <a:rPr lang="en-US" sz="1400" dirty="0"/>
                        <a:t> </a:t>
                      </a:r>
                      <a:r>
                        <a:rPr lang="en-US" sz="1400" dirty="0" err="1"/>
                        <a:t>đẩy</a:t>
                      </a:r>
                      <a:r>
                        <a:rPr lang="en-US" sz="1400" dirty="0"/>
                        <a:t> </a:t>
                      </a:r>
                      <a:r>
                        <a:rPr lang="en-US" sz="1400" dirty="0" err="1"/>
                        <a:t>ra</a:t>
                      </a:r>
                      <a:r>
                        <a:rPr lang="en-US" sz="1400" dirty="0"/>
                        <a:t> </a:t>
                      </a:r>
                      <a:r>
                        <a:rPr lang="en-US" sz="1400" dirty="0" err="1"/>
                        <a:t>một</a:t>
                      </a:r>
                      <a:r>
                        <a:rPr lang="en-US" sz="1400" dirty="0"/>
                        <a:t> </a:t>
                      </a:r>
                      <a:r>
                        <a:rPr lang="en-US" sz="1400" dirty="0" err="1"/>
                        <a:t>ngoại</a:t>
                      </a:r>
                      <a:r>
                        <a:rPr lang="en-US" sz="1400" dirty="0"/>
                        <a:t> </a:t>
                      </a:r>
                      <a:r>
                        <a:rPr lang="en-US" sz="1400" dirty="0" err="1"/>
                        <a:t>lệ</a:t>
                      </a:r>
                      <a:endParaRPr lang="en-US" sz="1400" dirty="0"/>
                    </a:p>
                  </a:txBody>
                  <a:tcPr marL="68580" marR="68580" marT="34290" marB="34290"/>
                </a:tc>
                <a:extLst>
                  <a:ext uri="{0D108BD9-81ED-4DB2-BD59-A6C34878D82A}">
                    <a16:rowId xmlns:a16="http://schemas.microsoft.com/office/drawing/2014/main" val="1612806139"/>
                  </a:ext>
                </a:extLst>
              </a:tr>
              <a:tr h="278130">
                <a:tc>
                  <a:txBody>
                    <a:bodyPr/>
                    <a:lstStyle/>
                    <a:p>
                      <a:r>
                        <a:rPr lang="en-US" sz="1400" b="1" i="0" u="none" strike="noStrike" cap="none" dirty="0">
                          <a:solidFill>
                            <a:schemeClr val="dk1"/>
                          </a:solidFill>
                          <a:effectLst/>
                          <a:latin typeface="+mn-lt"/>
                          <a:ea typeface="+mn-ea"/>
                          <a:cs typeface="+mn-cs"/>
                          <a:sym typeface="Arial"/>
                        </a:rPr>
                        <a:t>offer(object)</a:t>
                      </a:r>
                      <a:endParaRPr lang="en-US" sz="1100" b="1" dirty="0"/>
                    </a:p>
                  </a:txBody>
                  <a:tcPr marL="68580" marR="68580" marT="34290" marB="34290"/>
                </a:tc>
                <a:tc>
                  <a:txBody>
                    <a:bodyPr/>
                    <a:lstStyle/>
                    <a:p>
                      <a:r>
                        <a:rPr lang="en-US" sz="1400" dirty="0" err="1"/>
                        <a:t>Thêm</a:t>
                      </a:r>
                      <a:r>
                        <a:rPr lang="en-US" sz="1400" dirty="0"/>
                        <a:t> </a:t>
                      </a:r>
                      <a:r>
                        <a:rPr lang="en-US" sz="1400" dirty="0" err="1"/>
                        <a:t>một</a:t>
                      </a:r>
                      <a:r>
                        <a:rPr lang="en-US" sz="1400" dirty="0"/>
                        <a:t> </a:t>
                      </a:r>
                      <a:r>
                        <a:rPr lang="en-US" sz="1400" dirty="0" err="1"/>
                        <a:t>phần</a:t>
                      </a:r>
                      <a:r>
                        <a:rPr lang="en-US" sz="1400" dirty="0"/>
                        <a:t> </a:t>
                      </a:r>
                      <a:r>
                        <a:rPr lang="en-US" sz="1400" dirty="0" err="1"/>
                        <a:t>tử</a:t>
                      </a:r>
                      <a:r>
                        <a:rPr lang="en-US" sz="1400" dirty="0"/>
                        <a:t>, them </a:t>
                      </a:r>
                      <a:r>
                        <a:rPr lang="en-US" sz="1400" dirty="0" err="1"/>
                        <a:t>thành</a:t>
                      </a:r>
                      <a:r>
                        <a:rPr lang="en-US" sz="1400" dirty="0"/>
                        <a:t> </a:t>
                      </a:r>
                      <a:r>
                        <a:rPr lang="en-US" sz="1400" dirty="0" err="1"/>
                        <a:t>công</a:t>
                      </a:r>
                      <a:r>
                        <a:rPr lang="en-US" sz="1400" dirty="0"/>
                        <a:t> </a:t>
                      </a:r>
                      <a:r>
                        <a:rPr lang="en-US" sz="1400" dirty="0" err="1"/>
                        <a:t>sẽ</a:t>
                      </a:r>
                      <a:r>
                        <a:rPr lang="en-US" sz="1400" dirty="0"/>
                        <a:t> </a:t>
                      </a:r>
                      <a:r>
                        <a:rPr lang="en-US" sz="1400" dirty="0" err="1"/>
                        <a:t>trả</a:t>
                      </a:r>
                      <a:r>
                        <a:rPr lang="en-US" sz="1400" dirty="0"/>
                        <a:t> </a:t>
                      </a:r>
                      <a:r>
                        <a:rPr lang="en-US" sz="1400" dirty="0" err="1"/>
                        <a:t>về</a:t>
                      </a:r>
                      <a:r>
                        <a:rPr lang="en-US" sz="1400" dirty="0"/>
                        <a:t> true, </a:t>
                      </a:r>
                      <a:r>
                        <a:rPr lang="en-US" sz="1400" dirty="0" err="1"/>
                        <a:t>nếu</a:t>
                      </a:r>
                      <a:r>
                        <a:rPr lang="en-US" sz="1400" dirty="0"/>
                        <a:t> </a:t>
                      </a:r>
                      <a:r>
                        <a:rPr lang="en-US" sz="1400" dirty="0" err="1"/>
                        <a:t>không</a:t>
                      </a:r>
                      <a:r>
                        <a:rPr lang="en-US" sz="1400" dirty="0"/>
                        <a:t> </a:t>
                      </a:r>
                      <a:r>
                        <a:rPr lang="en-US" sz="1400" dirty="0" err="1"/>
                        <a:t>sẽ</a:t>
                      </a:r>
                      <a:r>
                        <a:rPr lang="en-US" sz="1400" dirty="0"/>
                        <a:t> </a:t>
                      </a:r>
                      <a:r>
                        <a:rPr lang="en-US" sz="1400" dirty="0" err="1"/>
                        <a:t>trả</a:t>
                      </a:r>
                      <a:r>
                        <a:rPr lang="en-US" sz="1400" dirty="0"/>
                        <a:t> </a:t>
                      </a:r>
                      <a:r>
                        <a:rPr lang="en-US" sz="1400" dirty="0" err="1"/>
                        <a:t>về</a:t>
                      </a:r>
                      <a:r>
                        <a:rPr lang="en-US" sz="1400" dirty="0"/>
                        <a:t> false</a:t>
                      </a:r>
                    </a:p>
                  </a:txBody>
                  <a:tcPr marL="68580" marR="68580" marT="34290" marB="34290"/>
                </a:tc>
                <a:extLst>
                  <a:ext uri="{0D108BD9-81ED-4DB2-BD59-A6C34878D82A}">
                    <a16:rowId xmlns:a16="http://schemas.microsoft.com/office/drawing/2014/main" val="225375265"/>
                  </a:ext>
                </a:extLst>
              </a:tr>
              <a:tr h="278130">
                <a:tc>
                  <a:txBody>
                    <a:bodyPr/>
                    <a:lstStyle/>
                    <a:p>
                      <a:r>
                        <a:rPr lang="en-US" sz="1400" b="1" i="0" u="none" strike="noStrike" cap="none" dirty="0">
                          <a:solidFill>
                            <a:schemeClr val="dk1"/>
                          </a:solidFill>
                          <a:effectLst/>
                          <a:latin typeface="+mn-lt"/>
                          <a:ea typeface="+mn-ea"/>
                          <a:cs typeface="+mn-cs"/>
                          <a:sym typeface="Arial"/>
                        </a:rPr>
                        <a:t>peek()</a:t>
                      </a:r>
                      <a:endParaRPr lang="en-US" sz="1100" b="1" dirty="0"/>
                    </a:p>
                  </a:txBody>
                  <a:tcPr marL="68580" marR="68580" marT="34290" marB="34290"/>
                </a:tc>
                <a:tc>
                  <a:txBody>
                    <a:bodyPr/>
                    <a:lstStyle/>
                    <a:p>
                      <a:r>
                        <a:rPr lang="en-US" sz="1400" b="0" kern="1200" dirty="0" err="1">
                          <a:solidFill>
                            <a:schemeClr val="dk1"/>
                          </a:solidFill>
                          <a:effectLst/>
                        </a:rPr>
                        <a:t>Trả</a:t>
                      </a:r>
                      <a:r>
                        <a:rPr lang="en-US" sz="1400" b="0" kern="1200" dirty="0">
                          <a:solidFill>
                            <a:schemeClr val="dk1"/>
                          </a:solidFill>
                          <a:effectLst/>
                        </a:rPr>
                        <a:t> </a:t>
                      </a:r>
                      <a:r>
                        <a:rPr lang="en-US" sz="1400" b="0" kern="1200" dirty="0" err="1">
                          <a:solidFill>
                            <a:schemeClr val="dk1"/>
                          </a:solidFill>
                          <a:effectLst/>
                        </a:rPr>
                        <a:t>về</a:t>
                      </a:r>
                      <a:r>
                        <a:rPr lang="en-US" sz="1400" b="0" kern="1200" dirty="0">
                          <a:solidFill>
                            <a:schemeClr val="dk1"/>
                          </a:solidFill>
                          <a:effectLst/>
                        </a:rPr>
                        <a:t> </a:t>
                      </a:r>
                      <a:r>
                        <a:rPr lang="en-US" sz="1400" b="0" kern="1200" dirty="0" err="1">
                          <a:solidFill>
                            <a:schemeClr val="dk1"/>
                          </a:solidFill>
                          <a:effectLst/>
                        </a:rPr>
                        <a:t>phần</a:t>
                      </a:r>
                      <a:r>
                        <a:rPr lang="en-US" sz="1400" b="0" kern="1200" dirty="0">
                          <a:solidFill>
                            <a:schemeClr val="dk1"/>
                          </a:solidFill>
                          <a:effectLst/>
                        </a:rPr>
                        <a:t> </a:t>
                      </a:r>
                      <a:r>
                        <a:rPr lang="en-US" sz="1400" b="0" kern="1200" dirty="0" err="1">
                          <a:solidFill>
                            <a:schemeClr val="dk1"/>
                          </a:solidFill>
                          <a:effectLst/>
                        </a:rPr>
                        <a:t>tử</a:t>
                      </a:r>
                      <a:r>
                        <a:rPr lang="en-US" sz="1400" b="0" kern="1200" dirty="0">
                          <a:solidFill>
                            <a:schemeClr val="dk1"/>
                          </a:solidFill>
                          <a:effectLst/>
                        </a:rPr>
                        <a:t> </a:t>
                      </a:r>
                      <a:r>
                        <a:rPr lang="en-US" sz="1400" b="0" kern="1200" dirty="0" err="1">
                          <a:solidFill>
                            <a:schemeClr val="dk1"/>
                          </a:solidFill>
                          <a:effectLst/>
                        </a:rPr>
                        <a:t>đầu</a:t>
                      </a:r>
                      <a:r>
                        <a:rPr lang="en-US" sz="1400" b="0" kern="1200" dirty="0">
                          <a:solidFill>
                            <a:schemeClr val="dk1"/>
                          </a:solidFill>
                          <a:effectLst/>
                        </a:rPr>
                        <a:t> </a:t>
                      </a:r>
                      <a:r>
                        <a:rPr lang="en-US" sz="1400" b="0" kern="1200" dirty="0" err="1">
                          <a:solidFill>
                            <a:schemeClr val="dk1"/>
                          </a:solidFill>
                          <a:effectLst/>
                        </a:rPr>
                        <a:t>tiên</a:t>
                      </a:r>
                      <a:r>
                        <a:rPr lang="en-US" sz="1400" b="0" kern="1200" dirty="0">
                          <a:solidFill>
                            <a:schemeClr val="dk1"/>
                          </a:solidFill>
                          <a:effectLst/>
                        </a:rPr>
                        <a:t>. </a:t>
                      </a:r>
                      <a:r>
                        <a:rPr lang="en-US" sz="1400" b="0" kern="1200" dirty="0" err="1">
                          <a:solidFill>
                            <a:schemeClr val="dk1"/>
                          </a:solidFill>
                          <a:effectLst/>
                        </a:rPr>
                        <a:t>Nếu</a:t>
                      </a:r>
                      <a:r>
                        <a:rPr lang="en-US" sz="1400" b="0" kern="1200" dirty="0">
                          <a:solidFill>
                            <a:schemeClr val="dk1"/>
                          </a:solidFill>
                          <a:effectLst/>
                        </a:rPr>
                        <a:t> queue </a:t>
                      </a:r>
                      <a:r>
                        <a:rPr lang="en-US" sz="1400" b="0" kern="1200" dirty="0" err="1">
                          <a:solidFill>
                            <a:schemeClr val="dk1"/>
                          </a:solidFill>
                          <a:effectLst/>
                        </a:rPr>
                        <a:t>rỗng</a:t>
                      </a:r>
                      <a:r>
                        <a:rPr lang="en-US" sz="1400" b="0" kern="1200" dirty="0">
                          <a:solidFill>
                            <a:schemeClr val="dk1"/>
                          </a:solidFill>
                          <a:effectLst/>
                        </a:rPr>
                        <a:t> </a:t>
                      </a:r>
                      <a:r>
                        <a:rPr lang="en-US" sz="1400" b="0" kern="1200" dirty="0" err="1">
                          <a:solidFill>
                            <a:schemeClr val="dk1"/>
                          </a:solidFill>
                          <a:effectLst/>
                        </a:rPr>
                        <a:t>sẽ</a:t>
                      </a:r>
                      <a:r>
                        <a:rPr lang="en-US" sz="1400" b="0" kern="1200" dirty="0">
                          <a:solidFill>
                            <a:schemeClr val="dk1"/>
                          </a:solidFill>
                          <a:effectLst/>
                        </a:rPr>
                        <a:t> </a:t>
                      </a:r>
                      <a:r>
                        <a:rPr lang="en-US" sz="1400" b="0" kern="1200" dirty="0" err="1">
                          <a:solidFill>
                            <a:schemeClr val="dk1"/>
                          </a:solidFill>
                          <a:effectLst/>
                        </a:rPr>
                        <a:t>trả</a:t>
                      </a:r>
                      <a:r>
                        <a:rPr lang="en-US" sz="1400" b="0" kern="1200" dirty="0">
                          <a:solidFill>
                            <a:schemeClr val="dk1"/>
                          </a:solidFill>
                          <a:effectLst/>
                        </a:rPr>
                        <a:t> </a:t>
                      </a:r>
                      <a:r>
                        <a:rPr lang="en-US" sz="1400" b="0" kern="1200" dirty="0" err="1">
                          <a:solidFill>
                            <a:schemeClr val="dk1"/>
                          </a:solidFill>
                          <a:effectLst/>
                        </a:rPr>
                        <a:t>về</a:t>
                      </a:r>
                      <a:r>
                        <a:rPr lang="en-US" sz="1400" b="0" kern="1200" dirty="0">
                          <a:solidFill>
                            <a:schemeClr val="dk1"/>
                          </a:solidFill>
                          <a:effectLst/>
                        </a:rPr>
                        <a:t> null</a:t>
                      </a:r>
                      <a:endParaRPr lang="en-US" sz="1100" dirty="0"/>
                    </a:p>
                  </a:txBody>
                  <a:tcPr marL="68580" marR="68580" marT="34290" marB="34290"/>
                </a:tc>
                <a:extLst>
                  <a:ext uri="{0D108BD9-81ED-4DB2-BD59-A6C34878D82A}">
                    <a16:rowId xmlns:a16="http://schemas.microsoft.com/office/drawing/2014/main" val="1943329280"/>
                  </a:ext>
                </a:extLst>
              </a:tr>
              <a:tr h="480060">
                <a:tc>
                  <a:txBody>
                    <a:bodyPr/>
                    <a:lstStyle/>
                    <a:p>
                      <a:r>
                        <a:rPr lang="en-US" sz="1400" b="0" i="0" u="none" strike="noStrike" cap="none" dirty="0">
                          <a:solidFill>
                            <a:schemeClr val="dk1"/>
                          </a:solidFill>
                          <a:effectLst/>
                          <a:latin typeface="+mn-lt"/>
                          <a:ea typeface="+mn-ea"/>
                          <a:cs typeface="+mn-cs"/>
                          <a:sym typeface="Arial"/>
                        </a:rPr>
                        <a:t>element()</a:t>
                      </a:r>
                      <a:endParaRPr lang="en-US" sz="1100" dirty="0"/>
                    </a:p>
                  </a:txBody>
                  <a:tcPr marL="68580" marR="68580" marT="34290" marB="34290"/>
                </a:tc>
                <a:tc>
                  <a:txBody>
                    <a:bodyPr/>
                    <a:lstStyle/>
                    <a:p>
                      <a:r>
                        <a:rPr lang="en-US" sz="1400" b="0" kern="1200" dirty="0" err="1">
                          <a:solidFill>
                            <a:schemeClr val="dk1"/>
                          </a:solidFill>
                          <a:effectLst/>
                        </a:rPr>
                        <a:t>Trả</a:t>
                      </a:r>
                      <a:r>
                        <a:rPr lang="en-US" sz="1400" b="0" kern="1200" dirty="0">
                          <a:solidFill>
                            <a:schemeClr val="dk1"/>
                          </a:solidFill>
                          <a:effectLst/>
                        </a:rPr>
                        <a:t> </a:t>
                      </a:r>
                      <a:r>
                        <a:rPr lang="en-US" sz="1400" b="0" kern="1200" dirty="0" err="1">
                          <a:solidFill>
                            <a:schemeClr val="dk1"/>
                          </a:solidFill>
                          <a:effectLst/>
                        </a:rPr>
                        <a:t>về</a:t>
                      </a:r>
                      <a:r>
                        <a:rPr lang="en-US" sz="1400" b="0" kern="1200" dirty="0">
                          <a:solidFill>
                            <a:schemeClr val="dk1"/>
                          </a:solidFill>
                          <a:effectLst/>
                        </a:rPr>
                        <a:t> </a:t>
                      </a:r>
                      <a:r>
                        <a:rPr lang="en-US" sz="1400" b="0" kern="1200" dirty="0" err="1">
                          <a:solidFill>
                            <a:schemeClr val="dk1"/>
                          </a:solidFill>
                          <a:effectLst/>
                        </a:rPr>
                        <a:t>phần</a:t>
                      </a:r>
                      <a:r>
                        <a:rPr lang="en-US" sz="1400" b="0" kern="1200" dirty="0">
                          <a:solidFill>
                            <a:schemeClr val="dk1"/>
                          </a:solidFill>
                          <a:effectLst/>
                        </a:rPr>
                        <a:t> </a:t>
                      </a:r>
                      <a:r>
                        <a:rPr lang="en-US" sz="1400" b="0" kern="1200" dirty="0" err="1">
                          <a:solidFill>
                            <a:schemeClr val="dk1"/>
                          </a:solidFill>
                          <a:effectLst/>
                        </a:rPr>
                        <a:t>tử</a:t>
                      </a:r>
                      <a:r>
                        <a:rPr lang="en-US" sz="1400" b="0" kern="1200" dirty="0">
                          <a:solidFill>
                            <a:schemeClr val="dk1"/>
                          </a:solidFill>
                          <a:effectLst/>
                        </a:rPr>
                        <a:t> </a:t>
                      </a:r>
                      <a:r>
                        <a:rPr lang="en-US" sz="1400" b="0" kern="1200" dirty="0" err="1">
                          <a:solidFill>
                            <a:schemeClr val="dk1"/>
                          </a:solidFill>
                          <a:effectLst/>
                        </a:rPr>
                        <a:t>đầu</a:t>
                      </a:r>
                      <a:r>
                        <a:rPr lang="en-US" sz="1400" b="0" kern="1200" dirty="0">
                          <a:solidFill>
                            <a:schemeClr val="dk1"/>
                          </a:solidFill>
                          <a:effectLst/>
                        </a:rPr>
                        <a:t> </a:t>
                      </a:r>
                      <a:r>
                        <a:rPr lang="en-US" sz="1400" b="0" kern="1200" dirty="0" err="1">
                          <a:solidFill>
                            <a:schemeClr val="dk1"/>
                          </a:solidFill>
                          <a:effectLst/>
                        </a:rPr>
                        <a:t>tiên</a:t>
                      </a:r>
                      <a:r>
                        <a:rPr lang="en-US" sz="1400" b="0" kern="1200" dirty="0">
                          <a:solidFill>
                            <a:schemeClr val="dk1"/>
                          </a:solidFill>
                          <a:effectLst/>
                        </a:rPr>
                        <a:t>. </a:t>
                      </a:r>
                      <a:r>
                        <a:rPr lang="en-US" sz="1400" b="0" kern="1200" dirty="0" err="1">
                          <a:solidFill>
                            <a:schemeClr val="dk1"/>
                          </a:solidFill>
                          <a:effectLst/>
                        </a:rPr>
                        <a:t>Nếu</a:t>
                      </a:r>
                      <a:r>
                        <a:rPr lang="en-US" sz="1400" b="0" kern="1200" dirty="0">
                          <a:solidFill>
                            <a:schemeClr val="dk1"/>
                          </a:solidFill>
                          <a:effectLst/>
                        </a:rPr>
                        <a:t> queue </a:t>
                      </a:r>
                      <a:r>
                        <a:rPr lang="en-US" sz="1400" b="0" kern="1200" dirty="0" err="1">
                          <a:solidFill>
                            <a:schemeClr val="dk1"/>
                          </a:solidFill>
                          <a:effectLst/>
                        </a:rPr>
                        <a:t>rỗng</a:t>
                      </a:r>
                      <a:r>
                        <a:rPr lang="en-US" sz="1400" b="0" kern="1200" dirty="0">
                          <a:solidFill>
                            <a:schemeClr val="dk1"/>
                          </a:solidFill>
                          <a:effectLst/>
                        </a:rPr>
                        <a:t> </a:t>
                      </a:r>
                      <a:r>
                        <a:rPr lang="en-US" sz="1400" b="0" kern="1200" dirty="0" err="1">
                          <a:solidFill>
                            <a:schemeClr val="dk1"/>
                          </a:solidFill>
                          <a:effectLst/>
                        </a:rPr>
                        <a:t>sẽ</a:t>
                      </a:r>
                      <a:r>
                        <a:rPr lang="en-US" sz="1400" b="0" kern="1200" dirty="0">
                          <a:solidFill>
                            <a:schemeClr val="dk1"/>
                          </a:solidFill>
                          <a:effectLst/>
                        </a:rPr>
                        <a:t> </a:t>
                      </a:r>
                      <a:r>
                        <a:rPr lang="en-US" sz="1400" b="0" kern="1200" dirty="0" err="1">
                          <a:solidFill>
                            <a:schemeClr val="dk1"/>
                          </a:solidFill>
                          <a:effectLst/>
                        </a:rPr>
                        <a:t>đẩy</a:t>
                      </a:r>
                      <a:r>
                        <a:rPr lang="en-US" sz="1400" b="0" kern="1200" dirty="0">
                          <a:solidFill>
                            <a:schemeClr val="dk1"/>
                          </a:solidFill>
                          <a:effectLst/>
                        </a:rPr>
                        <a:t> </a:t>
                      </a:r>
                      <a:r>
                        <a:rPr lang="en-US" sz="1400" b="0" kern="1200" dirty="0" err="1">
                          <a:solidFill>
                            <a:schemeClr val="dk1"/>
                          </a:solidFill>
                          <a:effectLst/>
                        </a:rPr>
                        <a:t>ra</a:t>
                      </a:r>
                      <a:r>
                        <a:rPr lang="en-US" sz="1400" b="0" kern="1200" dirty="0">
                          <a:solidFill>
                            <a:schemeClr val="dk1"/>
                          </a:solidFill>
                          <a:effectLst/>
                        </a:rPr>
                        <a:t> 1 </a:t>
                      </a:r>
                      <a:r>
                        <a:rPr lang="en-US" sz="1400" b="0" kern="1200" dirty="0" err="1">
                          <a:solidFill>
                            <a:schemeClr val="dk1"/>
                          </a:solidFill>
                          <a:effectLst/>
                        </a:rPr>
                        <a:t>ngoại</a:t>
                      </a:r>
                      <a:r>
                        <a:rPr lang="en-US" sz="1400" b="0" kern="1200" dirty="0">
                          <a:solidFill>
                            <a:schemeClr val="dk1"/>
                          </a:solidFill>
                          <a:effectLst/>
                        </a:rPr>
                        <a:t> </a:t>
                      </a:r>
                      <a:r>
                        <a:rPr lang="en-US" sz="1400" b="0" kern="1200" dirty="0" err="1">
                          <a:solidFill>
                            <a:schemeClr val="dk1"/>
                          </a:solidFill>
                          <a:effectLst/>
                        </a:rPr>
                        <a:t>lệ</a:t>
                      </a:r>
                      <a:endParaRPr lang="en-US" sz="1100" dirty="0"/>
                    </a:p>
                  </a:txBody>
                  <a:tcPr marL="68580" marR="68580" marT="34290" marB="34290"/>
                </a:tc>
                <a:extLst>
                  <a:ext uri="{0D108BD9-81ED-4DB2-BD59-A6C34878D82A}">
                    <a16:rowId xmlns:a16="http://schemas.microsoft.com/office/drawing/2014/main" val="3576327869"/>
                  </a:ext>
                </a:extLst>
              </a:tr>
              <a:tr h="278130">
                <a:tc>
                  <a:txBody>
                    <a:bodyPr/>
                    <a:lstStyle/>
                    <a:p>
                      <a:r>
                        <a:rPr lang="en-US" sz="1400" b="1" i="0" u="none" strike="noStrike" cap="none" dirty="0">
                          <a:solidFill>
                            <a:schemeClr val="dk1"/>
                          </a:solidFill>
                          <a:effectLst/>
                          <a:latin typeface="+mn-lt"/>
                          <a:ea typeface="+mn-ea"/>
                          <a:cs typeface="+mn-cs"/>
                          <a:sym typeface="Arial"/>
                        </a:rPr>
                        <a:t>poll()</a:t>
                      </a:r>
                      <a:endParaRPr lang="en-US" sz="1100" b="1" dirty="0"/>
                    </a:p>
                  </a:txBody>
                  <a:tcPr marL="68580" marR="68580" marT="34290" marB="34290"/>
                </a:tc>
                <a:tc>
                  <a:txBody>
                    <a:bodyPr/>
                    <a:lstStyle/>
                    <a:p>
                      <a:r>
                        <a:rPr lang="en-US" sz="1400" b="0" i="0" u="none" strike="noStrike" cap="none" dirty="0" err="1">
                          <a:solidFill>
                            <a:schemeClr val="dk1"/>
                          </a:solidFill>
                          <a:effectLst/>
                          <a:latin typeface="+mn-lt"/>
                          <a:ea typeface="+mn-ea"/>
                          <a:cs typeface="+mn-cs"/>
                          <a:sym typeface="Arial"/>
                        </a:rPr>
                        <a:t>Trả</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về</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phần</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tử</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đầu</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tiên</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và</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xóa</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phần</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tử</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đó</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Nếu</a:t>
                      </a:r>
                      <a:r>
                        <a:rPr lang="en-US" sz="1400" b="0" i="0" u="none" strike="noStrike" cap="none" dirty="0">
                          <a:solidFill>
                            <a:schemeClr val="dk1"/>
                          </a:solidFill>
                          <a:effectLst/>
                          <a:latin typeface="+mn-lt"/>
                          <a:ea typeface="+mn-ea"/>
                          <a:cs typeface="+mn-cs"/>
                          <a:sym typeface="Arial"/>
                        </a:rPr>
                        <a:t> queue </a:t>
                      </a:r>
                      <a:r>
                        <a:rPr lang="en-US" sz="1400" b="0" i="0" u="none" strike="noStrike" cap="none" dirty="0" err="1">
                          <a:solidFill>
                            <a:schemeClr val="dk1"/>
                          </a:solidFill>
                          <a:effectLst/>
                          <a:latin typeface="+mn-lt"/>
                          <a:ea typeface="+mn-ea"/>
                          <a:cs typeface="+mn-cs"/>
                          <a:sym typeface="Arial"/>
                        </a:rPr>
                        <a:t>trống</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sẽ</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trả</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về</a:t>
                      </a:r>
                      <a:r>
                        <a:rPr lang="en-US" sz="1400" b="0" i="0" u="none" strike="noStrike" cap="none" dirty="0">
                          <a:solidFill>
                            <a:schemeClr val="dk1"/>
                          </a:solidFill>
                          <a:effectLst/>
                          <a:latin typeface="+mn-lt"/>
                          <a:ea typeface="+mn-ea"/>
                          <a:cs typeface="+mn-cs"/>
                          <a:sym typeface="Arial"/>
                        </a:rPr>
                        <a:t> null</a:t>
                      </a:r>
                      <a:endParaRPr lang="en-US" sz="1100" dirty="0"/>
                    </a:p>
                  </a:txBody>
                  <a:tcPr marL="68580" marR="68580" marT="34290" marB="34290"/>
                </a:tc>
                <a:extLst>
                  <a:ext uri="{0D108BD9-81ED-4DB2-BD59-A6C34878D82A}">
                    <a16:rowId xmlns:a16="http://schemas.microsoft.com/office/drawing/2014/main" val="409235691"/>
                  </a:ext>
                </a:extLst>
              </a:tr>
              <a:tr h="480060">
                <a:tc>
                  <a:txBody>
                    <a:bodyPr/>
                    <a:lstStyle/>
                    <a:p>
                      <a:r>
                        <a:rPr lang="en-US" sz="1400" b="0" kern="1200" dirty="0">
                          <a:solidFill>
                            <a:schemeClr val="dk1"/>
                          </a:solidFill>
                          <a:effectLst/>
                        </a:rPr>
                        <a:t>remove()</a:t>
                      </a:r>
                      <a:endParaRPr lang="en-US" sz="1100" dirty="0"/>
                    </a:p>
                  </a:txBody>
                  <a:tcPr marL="68580" marR="68580" marT="34290" marB="34290"/>
                </a:tc>
                <a:tc>
                  <a:txBody>
                    <a:bodyPr/>
                    <a:lstStyle/>
                    <a:p>
                      <a:r>
                        <a:rPr lang="en-US" sz="1400" b="0" i="0" u="none" strike="noStrike" cap="none" dirty="0" err="1">
                          <a:solidFill>
                            <a:schemeClr val="dk1"/>
                          </a:solidFill>
                          <a:effectLst/>
                          <a:latin typeface="+mn-lt"/>
                          <a:ea typeface="+mn-ea"/>
                          <a:cs typeface="+mn-cs"/>
                          <a:sym typeface="Arial"/>
                        </a:rPr>
                        <a:t>Trả</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về</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phần</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tử</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đầu</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tiên</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và</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xóa</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phần</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tử</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đó.Nếu</a:t>
                      </a:r>
                      <a:r>
                        <a:rPr lang="en-US" sz="1400" b="0" i="0" u="none" strike="noStrike" cap="none" dirty="0">
                          <a:solidFill>
                            <a:schemeClr val="dk1"/>
                          </a:solidFill>
                          <a:effectLst/>
                          <a:latin typeface="+mn-lt"/>
                          <a:ea typeface="+mn-ea"/>
                          <a:cs typeface="+mn-cs"/>
                          <a:sym typeface="Arial"/>
                        </a:rPr>
                        <a:t> queue </a:t>
                      </a:r>
                      <a:r>
                        <a:rPr lang="en-US" sz="1400" b="0" i="0" u="none" strike="noStrike" cap="none" dirty="0" err="1">
                          <a:solidFill>
                            <a:schemeClr val="dk1"/>
                          </a:solidFill>
                          <a:effectLst/>
                          <a:latin typeface="+mn-lt"/>
                          <a:ea typeface="+mn-ea"/>
                          <a:cs typeface="+mn-cs"/>
                          <a:sym typeface="Arial"/>
                        </a:rPr>
                        <a:t>trống</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sẽ</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ném</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ra</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ngoại</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lệ</a:t>
                      </a:r>
                      <a:endParaRPr lang="en-US" sz="1100" dirty="0"/>
                    </a:p>
                  </a:txBody>
                  <a:tcPr marL="68580" marR="68580" marT="34290" marB="34290"/>
                </a:tc>
                <a:extLst>
                  <a:ext uri="{0D108BD9-81ED-4DB2-BD59-A6C34878D82A}">
                    <a16:rowId xmlns:a16="http://schemas.microsoft.com/office/drawing/2014/main" val="4043679161"/>
                  </a:ext>
                </a:extLst>
              </a:tr>
            </a:tbl>
          </a:graphicData>
        </a:graphic>
      </p:graphicFrame>
    </p:spTree>
    <p:extLst>
      <p:ext uri="{BB962C8B-B14F-4D97-AF65-F5344CB8AC3E}">
        <p14:creationId xmlns:p14="http://schemas.microsoft.com/office/powerpoint/2010/main" val="31593298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8"/>
          <p:cNvSpPr txBox="1">
            <a:spLocks noGrp="1"/>
          </p:cNvSpPr>
          <p:nvPr>
            <p:ph type="title"/>
          </p:nvPr>
        </p:nvSpPr>
        <p:spPr>
          <a:xfrm>
            <a:off x="4907756" y="939759"/>
            <a:ext cx="3671887" cy="3560804"/>
          </a:xfrm>
          <a:prstGeom prst="rect">
            <a:avLst/>
          </a:prstGeom>
        </p:spPr>
        <p:txBody>
          <a:bodyPr spcFirstLastPara="1" wrap="square" lIns="0" tIns="0" rIns="0" bIns="0" anchor="t" anchorCtr="0">
            <a:noAutofit/>
          </a:bodyPr>
          <a:lstStyle/>
          <a:p>
            <a:pPr algn="l"/>
            <a:r>
              <a:rPr lang="en-US" sz="1600" b="1" i="0" dirty="0">
                <a:solidFill>
                  <a:srgbClr val="333333"/>
                </a:solidFill>
                <a:effectLst/>
                <a:latin typeface="+mj-lt"/>
              </a:rPr>
              <a:t> Stack</a:t>
            </a:r>
            <a:r>
              <a:rPr lang="en-US" sz="1600" b="0" i="0" dirty="0">
                <a:solidFill>
                  <a:srgbClr val="333333"/>
                </a:solidFill>
                <a:effectLst/>
                <a:latin typeface="+mj-lt"/>
              </a:rPr>
              <a:t> (</a:t>
            </a:r>
            <a:r>
              <a:rPr lang="en-US" sz="1600" b="0" i="0" dirty="0" err="1">
                <a:solidFill>
                  <a:srgbClr val="333333"/>
                </a:solidFill>
                <a:effectLst/>
                <a:latin typeface="+mj-lt"/>
              </a:rPr>
              <a:t>Ngăn</a:t>
            </a:r>
            <a:r>
              <a:rPr lang="en-US" sz="1600" b="0" i="0" dirty="0">
                <a:solidFill>
                  <a:srgbClr val="333333"/>
                </a:solidFill>
                <a:effectLst/>
                <a:latin typeface="+mj-lt"/>
              </a:rPr>
              <a:t> </a:t>
            </a:r>
            <a:r>
              <a:rPr lang="en-US" sz="1600" b="0" i="0" dirty="0" err="1">
                <a:solidFill>
                  <a:srgbClr val="333333"/>
                </a:solidFill>
                <a:effectLst/>
                <a:latin typeface="+mj-lt"/>
              </a:rPr>
              <a:t>xếp</a:t>
            </a:r>
            <a:r>
              <a:rPr lang="en-US" sz="1600" b="0" i="0" dirty="0">
                <a:solidFill>
                  <a:srgbClr val="333333"/>
                </a:solidFill>
                <a:effectLst/>
                <a:latin typeface="+mj-lt"/>
              </a:rPr>
              <a:t>) </a:t>
            </a:r>
            <a:r>
              <a:rPr lang="en-US" sz="1600" b="0" i="0" dirty="0" err="1">
                <a:solidFill>
                  <a:srgbClr val="333333"/>
                </a:solidFill>
                <a:effectLst/>
                <a:latin typeface="+mj-lt"/>
              </a:rPr>
              <a:t>Là</a:t>
            </a:r>
            <a:r>
              <a:rPr lang="en-US" sz="1600" b="0" i="0" dirty="0">
                <a:solidFill>
                  <a:srgbClr val="333333"/>
                </a:solidFill>
                <a:effectLst/>
                <a:latin typeface="+mj-lt"/>
              </a:rPr>
              <a:t> </a:t>
            </a:r>
            <a:r>
              <a:rPr lang="en-US" sz="1600" b="0" i="0" dirty="0" err="1">
                <a:solidFill>
                  <a:srgbClr val="333333"/>
                </a:solidFill>
                <a:effectLst/>
                <a:latin typeface="+mj-lt"/>
              </a:rPr>
              <a:t>một</a:t>
            </a:r>
            <a:r>
              <a:rPr lang="en-US" sz="1600" b="0" i="0" dirty="0">
                <a:solidFill>
                  <a:srgbClr val="333333"/>
                </a:solidFill>
                <a:effectLst/>
                <a:latin typeface="+mj-lt"/>
              </a:rPr>
              <a:t> class </a:t>
            </a:r>
            <a:r>
              <a:rPr lang="en-US" sz="1600" b="0" i="0" dirty="0" err="1">
                <a:solidFill>
                  <a:srgbClr val="333333"/>
                </a:solidFill>
                <a:effectLst/>
                <a:latin typeface="+mj-lt"/>
              </a:rPr>
              <a:t>được</a:t>
            </a:r>
            <a:r>
              <a:rPr lang="en-US" sz="1600" b="0" i="0" dirty="0">
                <a:solidFill>
                  <a:srgbClr val="333333"/>
                </a:solidFill>
                <a:effectLst/>
                <a:latin typeface="+mj-lt"/>
              </a:rPr>
              <a:t> </a:t>
            </a:r>
            <a:r>
              <a:rPr lang="en-US" sz="1600" b="0" i="0" dirty="0" err="1">
                <a:solidFill>
                  <a:srgbClr val="333333"/>
                </a:solidFill>
                <a:effectLst/>
                <a:latin typeface="+mj-lt"/>
              </a:rPr>
              <a:t>dùng</a:t>
            </a:r>
            <a:r>
              <a:rPr lang="en-US" sz="1600" b="0" i="0" dirty="0">
                <a:solidFill>
                  <a:srgbClr val="333333"/>
                </a:solidFill>
                <a:effectLst/>
                <a:latin typeface="+mj-lt"/>
              </a:rPr>
              <a:t> </a:t>
            </a:r>
            <a:r>
              <a:rPr lang="en-US" sz="1600" b="0" i="0" dirty="0" err="1">
                <a:solidFill>
                  <a:srgbClr val="333333"/>
                </a:solidFill>
                <a:effectLst/>
                <a:latin typeface="+mj-lt"/>
              </a:rPr>
              <a:t>để</a:t>
            </a:r>
            <a:r>
              <a:rPr lang="en-US" sz="1600" b="0" i="0" dirty="0">
                <a:solidFill>
                  <a:srgbClr val="333333"/>
                </a:solidFill>
                <a:effectLst/>
                <a:latin typeface="+mj-lt"/>
              </a:rPr>
              <a:t> </a:t>
            </a:r>
            <a:r>
              <a:rPr lang="en-US" sz="1600" b="0" i="0" dirty="0" err="1">
                <a:solidFill>
                  <a:srgbClr val="333333"/>
                </a:solidFill>
                <a:effectLst/>
                <a:latin typeface="+mj-lt"/>
              </a:rPr>
              <a:t>lưu</a:t>
            </a:r>
            <a:r>
              <a:rPr lang="en-US" sz="1600" b="0" i="0" dirty="0">
                <a:solidFill>
                  <a:srgbClr val="333333"/>
                </a:solidFill>
                <a:effectLst/>
                <a:latin typeface="+mj-lt"/>
              </a:rPr>
              <a:t> </a:t>
            </a:r>
            <a:r>
              <a:rPr lang="en-US" sz="1600" b="0" i="0" dirty="0" err="1">
                <a:solidFill>
                  <a:srgbClr val="333333"/>
                </a:solidFill>
                <a:effectLst/>
                <a:latin typeface="+mj-lt"/>
              </a:rPr>
              <a:t>trữ</a:t>
            </a:r>
            <a:r>
              <a:rPr lang="en-US" sz="1600" b="0" i="0" dirty="0">
                <a:solidFill>
                  <a:srgbClr val="333333"/>
                </a:solidFill>
                <a:effectLst/>
                <a:latin typeface="+mj-lt"/>
              </a:rPr>
              <a:t> </a:t>
            </a:r>
            <a:r>
              <a:rPr lang="en-US" sz="1600" b="0" i="0" dirty="0" err="1">
                <a:solidFill>
                  <a:srgbClr val="333333"/>
                </a:solidFill>
                <a:effectLst/>
                <a:latin typeface="+mj-lt"/>
              </a:rPr>
              <a:t>các</a:t>
            </a:r>
            <a:r>
              <a:rPr lang="en-US" sz="1600" b="0" i="0" dirty="0">
                <a:solidFill>
                  <a:srgbClr val="333333"/>
                </a:solidFill>
                <a:effectLst/>
                <a:latin typeface="+mj-lt"/>
              </a:rPr>
              <a:t> </a:t>
            </a:r>
            <a:r>
              <a:rPr lang="en-US" sz="1600" b="0" i="0" dirty="0" err="1">
                <a:solidFill>
                  <a:srgbClr val="333333"/>
                </a:solidFill>
                <a:effectLst/>
                <a:latin typeface="+mj-lt"/>
              </a:rPr>
              <a:t>phần</a:t>
            </a:r>
            <a:r>
              <a:rPr lang="en-US" sz="1600" b="0" i="0" dirty="0">
                <a:solidFill>
                  <a:srgbClr val="333333"/>
                </a:solidFill>
                <a:effectLst/>
                <a:latin typeface="+mj-lt"/>
              </a:rPr>
              <a:t> </a:t>
            </a:r>
            <a:r>
              <a:rPr lang="en-US" sz="1600" b="0" i="0" dirty="0" err="1">
                <a:solidFill>
                  <a:srgbClr val="333333"/>
                </a:solidFill>
                <a:effectLst/>
                <a:latin typeface="+mj-lt"/>
              </a:rPr>
              <a:t>tử</a:t>
            </a:r>
            <a:r>
              <a:rPr lang="en-US" sz="1600" b="0" i="0" dirty="0">
                <a:solidFill>
                  <a:srgbClr val="333333"/>
                </a:solidFill>
                <a:effectLst/>
                <a:latin typeface="+mj-lt"/>
              </a:rPr>
              <a:t> </a:t>
            </a:r>
            <a:r>
              <a:rPr lang="en-US" sz="1600" b="0" i="0" dirty="0" err="1">
                <a:solidFill>
                  <a:srgbClr val="333333"/>
                </a:solidFill>
                <a:effectLst/>
                <a:latin typeface="+mj-lt"/>
              </a:rPr>
              <a:t>theo</a:t>
            </a:r>
            <a:r>
              <a:rPr lang="en-US" sz="1600" b="0" i="0" dirty="0">
                <a:solidFill>
                  <a:srgbClr val="333333"/>
                </a:solidFill>
                <a:effectLst/>
                <a:latin typeface="+mj-lt"/>
              </a:rPr>
              <a:t> </a:t>
            </a:r>
            <a:r>
              <a:rPr lang="en-US" sz="1600" b="0" i="0" dirty="0" err="1">
                <a:solidFill>
                  <a:srgbClr val="333333"/>
                </a:solidFill>
                <a:effectLst/>
                <a:latin typeface="+mj-lt"/>
              </a:rPr>
              <a:t>trình</a:t>
            </a:r>
            <a:r>
              <a:rPr lang="en-US" sz="1600" b="0" i="0" dirty="0">
                <a:solidFill>
                  <a:srgbClr val="333333"/>
                </a:solidFill>
                <a:effectLst/>
                <a:latin typeface="+mj-lt"/>
              </a:rPr>
              <a:t> </a:t>
            </a:r>
            <a:r>
              <a:rPr lang="en-US" sz="1600" b="0" i="0" dirty="0" err="1">
                <a:solidFill>
                  <a:srgbClr val="333333"/>
                </a:solidFill>
                <a:effectLst/>
                <a:latin typeface="+mj-lt"/>
              </a:rPr>
              <a:t>tự</a:t>
            </a:r>
            <a:r>
              <a:rPr lang="en-US" sz="1600" b="0" i="0" dirty="0">
                <a:solidFill>
                  <a:srgbClr val="333333"/>
                </a:solidFill>
                <a:effectLst/>
                <a:latin typeface="+mj-lt"/>
              </a:rPr>
              <a:t> </a:t>
            </a:r>
            <a:br>
              <a:rPr lang="en-US" sz="1600" b="0" i="0" dirty="0">
                <a:solidFill>
                  <a:srgbClr val="333333"/>
                </a:solidFill>
                <a:effectLst/>
                <a:latin typeface="+mj-lt"/>
              </a:rPr>
            </a:br>
            <a:r>
              <a:rPr lang="en-US" sz="1600" dirty="0">
                <a:solidFill>
                  <a:srgbClr val="333333"/>
                </a:solidFill>
                <a:latin typeface="+mj-lt"/>
              </a:rPr>
              <a:t>last</a:t>
            </a:r>
            <a:r>
              <a:rPr lang="en-US" sz="1600" b="0" i="0" dirty="0">
                <a:solidFill>
                  <a:srgbClr val="333333"/>
                </a:solidFill>
                <a:effectLst/>
                <a:latin typeface="+mj-lt"/>
              </a:rPr>
              <a:t>-in, first-out (FIFO)</a:t>
            </a:r>
            <a:br>
              <a:rPr lang="en-US" sz="1600" dirty="0">
                <a:latin typeface="+mj-lt"/>
              </a:rPr>
            </a:br>
            <a:br>
              <a:rPr lang="en-US" sz="1600" b="0" i="0" dirty="0">
                <a:solidFill>
                  <a:srgbClr val="333333"/>
                </a:solidFill>
                <a:effectLst/>
                <a:latin typeface="+mj-lt"/>
              </a:rPr>
            </a:br>
            <a:br>
              <a:rPr lang="en-US" sz="1600" b="0" i="0" dirty="0">
                <a:solidFill>
                  <a:srgbClr val="333333"/>
                </a:solidFill>
                <a:effectLst/>
                <a:latin typeface="+mj-lt"/>
              </a:rPr>
            </a:br>
            <a:endParaRPr lang="en-US" sz="1600" dirty="0">
              <a:latin typeface="+mj-lt"/>
            </a:endParaRPr>
          </a:p>
        </p:txBody>
      </p:sp>
      <p:sp>
        <p:nvSpPr>
          <p:cNvPr id="426" name="Google Shape;426;p38"/>
          <p:cNvSpPr txBox="1">
            <a:spLocks noGrp="1"/>
          </p:cNvSpPr>
          <p:nvPr>
            <p:ph type="subTitle" idx="1"/>
          </p:nvPr>
        </p:nvSpPr>
        <p:spPr>
          <a:xfrm>
            <a:off x="4836318" y="477570"/>
            <a:ext cx="3409864" cy="380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dirty="0"/>
              <a:t>Stack</a:t>
            </a:r>
            <a:endParaRPr dirty="0"/>
          </a:p>
        </p:txBody>
      </p:sp>
      <p:pic>
        <p:nvPicPr>
          <p:cNvPr id="1026" name="Picture 2" descr="Java Stack - Javatpoint">
            <a:extLst>
              <a:ext uri="{FF2B5EF4-FFF2-40B4-BE49-F238E27FC236}">
                <a16:creationId xmlns:a16="http://schemas.microsoft.com/office/drawing/2014/main" id="{5A34DE6D-CF2E-90DD-9DA0-8F4C912EF5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7756" y="1896536"/>
            <a:ext cx="3461743" cy="276939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tack Class in Java - GeeksforGeeks">
            <a:extLst>
              <a:ext uri="{FF2B5EF4-FFF2-40B4-BE49-F238E27FC236}">
                <a16:creationId xmlns:a16="http://schemas.microsoft.com/office/drawing/2014/main" id="{8635D8D0-A78F-1BEF-EF71-DAC5EBAEC1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5283" y="858270"/>
            <a:ext cx="3962400" cy="3838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414250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36FE7-335E-765F-9F72-6E3CE03C20B3}"/>
              </a:ext>
            </a:extLst>
          </p:cNvPr>
          <p:cNvSpPr>
            <a:spLocks noGrp="1"/>
          </p:cNvSpPr>
          <p:nvPr>
            <p:ph type="title"/>
          </p:nvPr>
        </p:nvSpPr>
        <p:spPr/>
        <p:txBody>
          <a:bodyPr/>
          <a:lstStyle/>
          <a:p>
            <a:r>
              <a:rPr lang="en-US" dirty="0" err="1"/>
              <a:t>Một</a:t>
            </a:r>
            <a:r>
              <a:rPr lang="en-US" dirty="0"/>
              <a:t> </a:t>
            </a:r>
            <a:r>
              <a:rPr lang="en-US" dirty="0" err="1"/>
              <a:t>số</a:t>
            </a:r>
            <a:r>
              <a:rPr lang="en-US" dirty="0"/>
              <a:t> </a:t>
            </a:r>
            <a:r>
              <a:rPr lang="en-US" dirty="0" err="1"/>
              <a:t>hàm</a:t>
            </a:r>
            <a:r>
              <a:rPr lang="en-US" dirty="0"/>
              <a:t> </a:t>
            </a:r>
            <a:r>
              <a:rPr lang="en-US" dirty="0" err="1"/>
              <a:t>phổ</a:t>
            </a:r>
            <a:r>
              <a:rPr lang="en-US" dirty="0"/>
              <a:t> </a:t>
            </a:r>
            <a:r>
              <a:rPr lang="en-US" dirty="0" err="1"/>
              <a:t>biến</a:t>
            </a:r>
            <a:r>
              <a:rPr lang="en-US" dirty="0"/>
              <a:t> </a:t>
            </a:r>
            <a:r>
              <a:rPr lang="en-US" dirty="0" err="1"/>
              <a:t>trong</a:t>
            </a:r>
            <a:r>
              <a:rPr lang="en-US" dirty="0"/>
              <a:t> Stack</a:t>
            </a:r>
          </a:p>
        </p:txBody>
      </p:sp>
      <p:graphicFrame>
        <p:nvGraphicFramePr>
          <p:cNvPr id="5" name="Table 5">
            <a:extLst>
              <a:ext uri="{FF2B5EF4-FFF2-40B4-BE49-F238E27FC236}">
                <a16:creationId xmlns:a16="http://schemas.microsoft.com/office/drawing/2014/main" id="{AE92A890-30D4-FD0E-9A8C-3894CD2E299C}"/>
              </a:ext>
            </a:extLst>
          </p:cNvPr>
          <p:cNvGraphicFramePr>
            <a:graphicFrameLocks noGrp="1"/>
          </p:cNvGraphicFramePr>
          <p:nvPr>
            <p:ph sz="half" idx="4294967295"/>
            <p:extLst>
              <p:ext uri="{D42A27DB-BD31-4B8C-83A1-F6EECF244321}">
                <p14:modId xmlns:p14="http://schemas.microsoft.com/office/powerpoint/2010/main" val="1318037540"/>
              </p:ext>
            </p:extLst>
          </p:nvPr>
        </p:nvGraphicFramePr>
        <p:xfrm>
          <a:off x="900225" y="1306513"/>
          <a:ext cx="7343500" cy="2034540"/>
        </p:xfrm>
        <a:graphic>
          <a:graphicData uri="http://schemas.openxmlformats.org/drawingml/2006/table">
            <a:tbl>
              <a:tblPr firstRow="1" bandRow="1">
                <a:tableStyleId>{F5AB1C69-6EDB-4FF4-983F-18BD219EF322}</a:tableStyleId>
              </a:tblPr>
              <a:tblGrid>
                <a:gridCol w="3661763">
                  <a:extLst>
                    <a:ext uri="{9D8B030D-6E8A-4147-A177-3AD203B41FA5}">
                      <a16:colId xmlns:a16="http://schemas.microsoft.com/office/drawing/2014/main" val="4250896154"/>
                    </a:ext>
                  </a:extLst>
                </a:gridCol>
                <a:gridCol w="3681737">
                  <a:extLst>
                    <a:ext uri="{9D8B030D-6E8A-4147-A177-3AD203B41FA5}">
                      <a16:colId xmlns:a16="http://schemas.microsoft.com/office/drawing/2014/main" val="3521905070"/>
                    </a:ext>
                  </a:extLst>
                </a:gridCol>
              </a:tblGrid>
              <a:tr h="278130">
                <a:tc>
                  <a:txBody>
                    <a:bodyPr/>
                    <a:lstStyle/>
                    <a:p>
                      <a:pPr algn="ctr"/>
                      <a:r>
                        <a:rPr lang="en-US" sz="1400" b="0" kern="1200" dirty="0">
                          <a:solidFill>
                            <a:schemeClr val="lt1"/>
                          </a:solidFill>
                          <a:effectLst/>
                        </a:rPr>
                        <a:t>Method</a:t>
                      </a:r>
                      <a:endParaRPr lang="en-US" sz="1100" dirty="0"/>
                    </a:p>
                  </a:txBody>
                  <a:tcPr marL="68580" marR="68580" marT="34290" marB="34290"/>
                </a:tc>
                <a:tc>
                  <a:txBody>
                    <a:bodyPr/>
                    <a:lstStyle/>
                    <a:p>
                      <a:pPr algn="ctr"/>
                      <a:r>
                        <a:rPr lang="en-US" sz="1100" dirty="0"/>
                        <a:t>Ý </a:t>
                      </a:r>
                      <a:r>
                        <a:rPr lang="en-US" sz="1100" dirty="0" err="1"/>
                        <a:t>nghĩa</a:t>
                      </a:r>
                      <a:endParaRPr lang="en-US" sz="1100" dirty="0"/>
                    </a:p>
                  </a:txBody>
                  <a:tcPr marL="68580" marR="68580" marT="34290" marB="34290"/>
                </a:tc>
                <a:extLst>
                  <a:ext uri="{0D108BD9-81ED-4DB2-BD59-A6C34878D82A}">
                    <a16:rowId xmlns:a16="http://schemas.microsoft.com/office/drawing/2014/main" val="2799390184"/>
                  </a:ext>
                </a:extLst>
              </a:tr>
              <a:tr h="278130">
                <a:tc>
                  <a:txBody>
                    <a:bodyPr/>
                    <a:lstStyle/>
                    <a:p>
                      <a:r>
                        <a:rPr lang="en-US" sz="1100" dirty="0"/>
                        <a:t>push(Object o)</a:t>
                      </a:r>
                    </a:p>
                  </a:txBody>
                  <a:tcPr marL="68580" marR="68580" marT="34290" marB="34290"/>
                </a:tc>
                <a:tc>
                  <a:txBody>
                    <a:bodyPr/>
                    <a:lstStyle/>
                    <a:p>
                      <a:r>
                        <a:rPr lang="en-US" sz="1400" dirty="0" err="1"/>
                        <a:t>Thêm</a:t>
                      </a:r>
                      <a:r>
                        <a:rPr lang="en-US" sz="1400" dirty="0"/>
                        <a:t> </a:t>
                      </a:r>
                      <a:r>
                        <a:rPr lang="en-US" sz="1400" dirty="0" err="1"/>
                        <a:t>một</a:t>
                      </a:r>
                      <a:r>
                        <a:rPr lang="en-US" sz="1400" dirty="0"/>
                        <a:t> </a:t>
                      </a:r>
                      <a:r>
                        <a:rPr lang="en-US" sz="1400" dirty="0" err="1"/>
                        <a:t>phần</a:t>
                      </a:r>
                      <a:r>
                        <a:rPr lang="en-US" sz="1400" dirty="0"/>
                        <a:t> </a:t>
                      </a:r>
                      <a:r>
                        <a:rPr lang="en-US" sz="1400" dirty="0" err="1"/>
                        <a:t>tử</a:t>
                      </a:r>
                      <a:r>
                        <a:rPr lang="en-US" sz="1400" dirty="0"/>
                        <a:t> </a:t>
                      </a:r>
                      <a:r>
                        <a:rPr lang="en-US" sz="1400" dirty="0" err="1"/>
                        <a:t>lên</a:t>
                      </a:r>
                      <a:r>
                        <a:rPr lang="en-US" sz="1400" dirty="0"/>
                        <a:t> </a:t>
                      </a:r>
                      <a:r>
                        <a:rPr lang="en-US" sz="1400" dirty="0" err="1"/>
                        <a:t>trên</a:t>
                      </a:r>
                      <a:r>
                        <a:rPr lang="en-US" sz="1400" dirty="0"/>
                        <a:t> </a:t>
                      </a:r>
                      <a:r>
                        <a:rPr lang="en-US" sz="1400" dirty="0" err="1"/>
                        <a:t>cùng</a:t>
                      </a:r>
                      <a:r>
                        <a:rPr lang="en-US" sz="1400" dirty="0"/>
                        <a:t> </a:t>
                      </a:r>
                      <a:r>
                        <a:rPr lang="en-US" sz="1400" dirty="0" err="1"/>
                        <a:t>của</a:t>
                      </a:r>
                      <a:r>
                        <a:rPr lang="en-US" sz="1400" dirty="0"/>
                        <a:t> stack</a:t>
                      </a:r>
                    </a:p>
                  </a:txBody>
                  <a:tcPr marL="68580" marR="68580" marT="34290" marB="34290"/>
                </a:tc>
                <a:extLst>
                  <a:ext uri="{0D108BD9-81ED-4DB2-BD59-A6C34878D82A}">
                    <a16:rowId xmlns:a16="http://schemas.microsoft.com/office/drawing/2014/main" val="1612806139"/>
                  </a:ext>
                </a:extLst>
              </a:tr>
              <a:tr h="278130">
                <a:tc>
                  <a:txBody>
                    <a:bodyPr/>
                    <a:lstStyle/>
                    <a:p>
                      <a:r>
                        <a:rPr lang="en-US" sz="1400" b="0" i="0" u="none" strike="noStrike" cap="none" dirty="0">
                          <a:solidFill>
                            <a:schemeClr val="dk1"/>
                          </a:solidFill>
                          <a:effectLst/>
                          <a:latin typeface="+mn-lt"/>
                          <a:ea typeface="+mn-ea"/>
                          <a:cs typeface="+mn-cs"/>
                          <a:sym typeface="Arial"/>
                        </a:rPr>
                        <a:t>pop()</a:t>
                      </a:r>
                      <a:endParaRPr lang="en-US" sz="1100" dirty="0"/>
                    </a:p>
                  </a:txBody>
                  <a:tcPr marL="68580" marR="68580" marT="34290" marB="34290"/>
                </a:tc>
                <a:tc>
                  <a:txBody>
                    <a:bodyPr/>
                    <a:lstStyle/>
                    <a:p>
                      <a:r>
                        <a:rPr lang="en-US" sz="1400" dirty="0" err="1"/>
                        <a:t>Trả</a:t>
                      </a:r>
                      <a:r>
                        <a:rPr lang="en-US" sz="1400" dirty="0"/>
                        <a:t> </a:t>
                      </a:r>
                      <a:r>
                        <a:rPr lang="en-US" sz="1400" dirty="0" err="1"/>
                        <a:t>về</a:t>
                      </a:r>
                      <a:r>
                        <a:rPr lang="en-US" sz="1400" dirty="0"/>
                        <a:t> </a:t>
                      </a:r>
                      <a:r>
                        <a:rPr lang="en-US" sz="1400" dirty="0" err="1"/>
                        <a:t>phần</a:t>
                      </a:r>
                      <a:r>
                        <a:rPr lang="en-US" sz="1400" dirty="0"/>
                        <a:t> </a:t>
                      </a:r>
                      <a:r>
                        <a:rPr lang="en-US" sz="1400" dirty="0" err="1"/>
                        <a:t>tử</a:t>
                      </a:r>
                      <a:r>
                        <a:rPr lang="en-US" sz="1400" dirty="0"/>
                        <a:t> </a:t>
                      </a:r>
                      <a:r>
                        <a:rPr lang="en-US" sz="1400" dirty="0" err="1"/>
                        <a:t>trên</a:t>
                      </a:r>
                      <a:r>
                        <a:rPr lang="en-US" sz="1400" dirty="0"/>
                        <a:t> </a:t>
                      </a:r>
                      <a:r>
                        <a:rPr lang="en-US" sz="1400" dirty="0" err="1"/>
                        <a:t>cùng</a:t>
                      </a:r>
                      <a:r>
                        <a:rPr lang="en-US" sz="1400" dirty="0"/>
                        <a:t> </a:t>
                      </a:r>
                      <a:r>
                        <a:rPr lang="en-US" sz="1400" dirty="0" err="1"/>
                        <a:t>và</a:t>
                      </a:r>
                      <a:r>
                        <a:rPr lang="en-US" sz="1400" dirty="0"/>
                        <a:t> </a:t>
                      </a:r>
                      <a:r>
                        <a:rPr lang="en-US" sz="1400" dirty="0" err="1"/>
                        <a:t>xóa</a:t>
                      </a:r>
                      <a:r>
                        <a:rPr lang="en-US" sz="1400" dirty="0"/>
                        <a:t> </a:t>
                      </a:r>
                      <a:r>
                        <a:rPr lang="en-US" sz="1400" dirty="0" err="1"/>
                        <a:t>ra</a:t>
                      </a:r>
                      <a:r>
                        <a:rPr lang="en-US" sz="1400" dirty="0"/>
                        <a:t> </a:t>
                      </a:r>
                      <a:r>
                        <a:rPr lang="en-US" sz="1400" dirty="0" err="1"/>
                        <a:t>khỏi</a:t>
                      </a:r>
                      <a:r>
                        <a:rPr lang="en-US" sz="1400" dirty="0"/>
                        <a:t> stack</a:t>
                      </a:r>
                    </a:p>
                  </a:txBody>
                  <a:tcPr marL="68580" marR="68580" marT="34290" marB="34290"/>
                </a:tc>
                <a:extLst>
                  <a:ext uri="{0D108BD9-81ED-4DB2-BD59-A6C34878D82A}">
                    <a16:rowId xmlns:a16="http://schemas.microsoft.com/office/drawing/2014/main" val="225375265"/>
                  </a:ext>
                </a:extLst>
              </a:tr>
              <a:tr h="278130">
                <a:tc>
                  <a:txBody>
                    <a:bodyPr/>
                    <a:lstStyle/>
                    <a:p>
                      <a:r>
                        <a:rPr lang="en-US" sz="1400" b="0" i="0" u="none" strike="noStrike" cap="none" dirty="0">
                          <a:solidFill>
                            <a:schemeClr val="dk1"/>
                          </a:solidFill>
                          <a:effectLst/>
                          <a:latin typeface="+mn-lt"/>
                          <a:ea typeface="+mn-ea"/>
                          <a:cs typeface="+mn-cs"/>
                          <a:sym typeface="Arial"/>
                        </a:rPr>
                        <a:t>peek()</a:t>
                      </a:r>
                      <a:endParaRPr lang="en-US" sz="1100" dirty="0"/>
                    </a:p>
                  </a:txBody>
                  <a:tcPr marL="68580" marR="68580" marT="34290" marB="34290"/>
                </a:tc>
                <a:tc>
                  <a:txBody>
                    <a:bodyPr/>
                    <a:lstStyle/>
                    <a:p>
                      <a:r>
                        <a:rPr lang="en-US" sz="1400" b="0" kern="1200" dirty="0" err="1">
                          <a:solidFill>
                            <a:schemeClr val="dk1"/>
                          </a:solidFill>
                          <a:effectLst/>
                        </a:rPr>
                        <a:t>Trả</a:t>
                      </a:r>
                      <a:r>
                        <a:rPr lang="en-US" sz="1400" b="0" kern="1200" dirty="0">
                          <a:solidFill>
                            <a:schemeClr val="dk1"/>
                          </a:solidFill>
                          <a:effectLst/>
                        </a:rPr>
                        <a:t> </a:t>
                      </a:r>
                      <a:r>
                        <a:rPr lang="en-US" sz="1400" b="0" kern="1200" dirty="0" err="1">
                          <a:solidFill>
                            <a:schemeClr val="dk1"/>
                          </a:solidFill>
                          <a:effectLst/>
                        </a:rPr>
                        <a:t>về</a:t>
                      </a:r>
                      <a:r>
                        <a:rPr lang="en-US" sz="1400" b="0" kern="1200" dirty="0">
                          <a:solidFill>
                            <a:schemeClr val="dk1"/>
                          </a:solidFill>
                          <a:effectLst/>
                        </a:rPr>
                        <a:t> </a:t>
                      </a:r>
                      <a:r>
                        <a:rPr lang="en-US" sz="1400" b="0" kern="1200" dirty="0" err="1">
                          <a:solidFill>
                            <a:schemeClr val="dk1"/>
                          </a:solidFill>
                          <a:effectLst/>
                        </a:rPr>
                        <a:t>phần</a:t>
                      </a:r>
                      <a:r>
                        <a:rPr lang="en-US" sz="1400" b="0" kern="1200" dirty="0">
                          <a:solidFill>
                            <a:schemeClr val="dk1"/>
                          </a:solidFill>
                          <a:effectLst/>
                        </a:rPr>
                        <a:t> </a:t>
                      </a:r>
                      <a:r>
                        <a:rPr lang="en-US" sz="1400" b="0" kern="1200" dirty="0" err="1">
                          <a:solidFill>
                            <a:schemeClr val="dk1"/>
                          </a:solidFill>
                          <a:effectLst/>
                        </a:rPr>
                        <a:t>tử</a:t>
                      </a:r>
                      <a:r>
                        <a:rPr lang="en-US" sz="1400" b="0" kern="1200" dirty="0">
                          <a:solidFill>
                            <a:schemeClr val="dk1"/>
                          </a:solidFill>
                          <a:effectLst/>
                        </a:rPr>
                        <a:t> </a:t>
                      </a:r>
                      <a:r>
                        <a:rPr lang="en-US" sz="1400" dirty="0" err="1"/>
                        <a:t>trên</a:t>
                      </a:r>
                      <a:r>
                        <a:rPr lang="en-US" sz="1400" dirty="0"/>
                        <a:t> </a:t>
                      </a:r>
                      <a:r>
                        <a:rPr lang="en-US" sz="1400" dirty="0" err="1"/>
                        <a:t>cùng</a:t>
                      </a:r>
                      <a:r>
                        <a:rPr lang="en-US" sz="1400" dirty="0"/>
                        <a:t> </a:t>
                      </a:r>
                      <a:r>
                        <a:rPr lang="en-US" sz="1400" b="0" kern="1200" dirty="0" err="1">
                          <a:solidFill>
                            <a:schemeClr val="dk1"/>
                          </a:solidFill>
                          <a:effectLst/>
                        </a:rPr>
                        <a:t>mà</a:t>
                      </a:r>
                      <a:r>
                        <a:rPr lang="en-US" sz="1400" b="0" kern="1200" dirty="0">
                          <a:solidFill>
                            <a:schemeClr val="dk1"/>
                          </a:solidFill>
                          <a:effectLst/>
                        </a:rPr>
                        <a:t> </a:t>
                      </a:r>
                      <a:r>
                        <a:rPr lang="en-US" sz="1400" b="0" kern="1200" dirty="0" err="1">
                          <a:solidFill>
                            <a:schemeClr val="dk1"/>
                          </a:solidFill>
                          <a:effectLst/>
                        </a:rPr>
                        <a:t>không</a:t>
                      </a:r>
                      <a:r>
                        <a:rPr lang="en-US" sz="1400" b="0" kern="1200" dirty="0">
                          <a:solidFill>
                            <a:schemeClr val="dk1"/>
                          </a:solidFill>
                          <a:effectLst/>
                        </a:rPr>
                        <a:t> </a:t>
                      </a:r>
                      <a:r>
                        <a:rPr lang="en-US" sz="1400" b="0" kern="1200" dirty="0" err="1">
                          <a:solidFill>
                            <a:schemeClr val="dk1"/>
                          </a:solidFill>
                          <a:effectLst/>
                        </a:rPr>
                        <a:t>lấy</a:t>
                      </a:r>
                      <a:r>
                        <a:rPr lang="en-US" sz="1400" b="0" kern="1200" dirty="0">
                          <a:solidFill>
                            <a:schemeClr val="dk1"/>
                          </a:solidFill>
                          <a:effectLst/>
                        </a:rPr>
                        <a:t> </a:t>
                      </a:r>
                      <a:r>
                        <a:rPr lang="en-US" sz="1400" b="0" kern="1200" dirty="0" err="1">
                          <a:solidFill>
                            <a:schemeClr val="dk1"/>
                          </a:solidFill>
                          <a:effectLst/>
                        </a:rPr>
                        <a:t>ra</a:t>
                      </a:r>
                      <a:r>
                        <a:rPr lang="en-US" sz="1400" b="0" kern="1200" dirty="0">
                          <a:solidFill>
                            <a:schemeClr val="dk1"/>
                          </a:solidFill>
                          <a:effectLst/>
                        </a:rPr>
                        <a:t> </a:t>
                      </a:r>
                      <a:r>
                        <a:rPr lang="en-US" sz="1400" b="0" kern="1200" dirty="0" err="1">
                          <a:solidFill>
                            <a:schemeClr val="dk1"/>
                          </a:solidFill>
                          <a:effectLst/>
                        </a:rPr>
                        <a:t>khỏi</a:t>
                      </a:r>
                      <a:r>
                        <a:rPr lang="en-US" sz="1400" b="0" kern="1200" dirty="0">
                          <a:solidFill>
                            <a:schemeClr val="dk1"/>
                          </a:solidFill>
                          <a:effectLst/>
                        </a:rPr>
                        <a:t> stack</a:t>
                      </a:r>
                      <a:endParaRPr lang="en-US" sz="1100" dirty="0"/>
                    </a:p>
                  </a:txBody>
                  <a:tcPr marL="68580" marR="68580" marT="34290" marB="34290"/>
                </a:tc>
                <a:extLst>
                  <a:ext uri="{0D108BD9-81ED-4DB2-BD59-A6C34878D82A}">
                    <a16:rowId xmlns:a16="http://schemas.microsoft.com/office/drawing/2014/main" val="1943329280"/>
                  </a:ext>
                </a:extLst>
              </a:tr>
              <a:tr h="480060">
                <a:tc>
                  <a:txBody>
                    <a:bodyPr/>
                    <a:lstStyle/>
                    <a:p>
                      <a:r>
                        <a:rPr lang="en-US" sz="1400" b="0" kern="1200" dirty="0">
                          <a:solidFill>
                            <a:schemeClr val="dk1"/>
                          </a:solidFill>
                          <a:effectLst/>
                        </a:rPr>
                        <a:t>clear()</a:t>
                      </a:r>
                      <a:endParaRPr lang="en-US" sz="1100" dirty="0"/>
                    </a:p>
                  </a:txBody>
                  <a:tcPr marL="68580" marR="68580" marT="34290" marB="34290"/>
                </a:tc>
                <a:tc>
                  <a:txBody>
                    <a:bodyPr/>
                    <a:lstStyle/>
                    <a:p>
                      <a:r>
                        <a:rPr lang="en-US" sz="1400" b="0" i="0" u="none" strike="noStrike" cap="none" dirty="0" err="1">
                          <a:solidFill>
                            <a:schemeClr val="dk1"/>
                          </a:solidFill>
                          <a:effectLst/>
                          <a:latin typeface="+mn-lt"/>
                          <a:ea typeface="+mn-ea"/>
                          <a:cs typeface="+mn-cs"/>
                          <a:sym typeface="Arial"/>
                        </a:rPr>
                        <a:t>Xóa</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tất</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cả</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phần</a:t>
                      </a:r>
                      <a:r>
                        <a:rPr lang="en-US" sz="1400" b="0" i="0" u="none" strike="noStrike" cap="none" dirty="0">
                          <a:solidFill>
                            <a:schemeClr val="dk1"/>
                          </a:solidFill>
                          <a:effectLst/>
                          <a:latin typeface="+mn-lt"/>
                          <a:ea typeface="+mn-ea"/>
                          <a:cs typeface="+mn-cs"/>
                          <a:sym typeface="Arial"/>
                        </a:rPr>
                        <a:t> </a:t>
                      </a:r>
                      <a:r>
                        <a:rPr lang="en-US" sz="1400" b="0" i="0" u="none" strike="noStrike" cap="none" dirty="0" err="1">
                          <a:solidFill>
                            <a:schemeClr val="dk1"/>
                          </a:solidFill>
                          <a:effectLst/>
                          <a:latin typeface="+mn-lt"/>
                          <a:ea typeface="+mn-ea"/>
                          <a:cs typeface="+mn-cs"/>
                          <a:sym typeface="Arial"/>
                        </a:rPr>
                        <a:t>tử</a:t>
                      </a:r>
                      <a:endParaRPr lang="en-US" sz="1100" dirty="0"/>
                    </a:p>
                  </a:txBody>
                  <a:tcPr marL="68580" marR="68580" marT="34290" marB="34290"/>
                </a:tc>
                <a:extLst>
                  <a:ext uri="{0D108BD9-81ED-4DB2-BD59-A6C34878D82A}">
                    <a16:rowId xmlns:a16="http://schemas.microsoft.com/office/drawing/2014/main" val="4043679161"/>
                  </a:ext>
                </a:extLst>
              </a:tr>
            </a:tbl>
          </a:graphicData>
        </a:graphic>
      </p:graphicFrame>
    </p:spTree>
    <p:extLst>
      <p:ext uri="{BB962C8B-B14F-4D97-AF65-F5344CB8AC3E}">
        <p14:creationId xmlns:p14="http://schemas.microsoft.com/office/powerpoint/2010/main" val="127003661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A0765AD-D23D-1D4C-D007-48304BD932CE}"/>
              </a:ext>
            </a:extLst>
          </p:cNvPr>
          <p:cNvSpPr>
            <a:spLocks noChangeArrowheads="1"/>
          </p:cNvSpPr>
          <p:nvPr/>
        </p:nvSpPr>
        <p:spPr bwMode="auto">
          <a:xfrm>
            <a:off x="813624" y="1182470"/>
            <a:ext cx="5990422" cy="3577903"/>
          </a:xfrm>
          <a:prstGeom prst="rect">
            <a:avLst/>
          </a:prstGeom>
          <a:solidFill>
            <a:schemeClr val="bg2"/>
          </a:solidFill>
          <a:ln>
            <a:noFill/>
          </a:ln>
          <a:effec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buClrTx/>
            </a:pPr>
            <a:endParaRPr lang="en-US" altLang="en-US" sz="750" b="1" dirty="0">
              <a:solidFill>
                <a:srgbClr val="006699"/>
              </a:solidFill>
              <a:latin typeface="Monaco"/>
            </a:endParaRPr>
          </a:p>
          <a:p>
            <a:pPr defTabSz="685800">
              <a:buClrTx/>
            </a:pPr>
            <a:r>
              <a:rPr lang="en-US" altLang="en-US" sz="1500" b="1" dirty="0">
                <a:solidFill>
                  <a:srgbClr val="006699"/>
                </a:solidFill>
                <a:latin typeface="Monaco"/>
              </a:rPr>
              <a:t>public</a:t>
            </a:r>
            <a:r>
              <a:rPr lang="en-US" altLang="en-US" sz="1500" dirty="0">
                <a:solidFill>
                  <a:srgbClr val="333333"/>
                </a:solidFill>
                <a:latin typeface="Monaco"/>
              </a:rPr>
              <a:t> </a:t>
            </a:r>
            <a:r>
              <a:rPr lang="en-US" altLang="en-US" sz="1500" b="1" dirty="0">
                <a:solidFill>
                  <a:srgbClr val="006699"/>
                </a:solidFill>
                <a:latin typeface="Monaco"/>
              </a:rPr>
              <a:t>static</a:t>
            </a:r>
            <a:r>
              <a:rPr lang="en-US" altLang="en-US" sz="1500" dirty="0">
                <a:solidFill>
                  <a:srgbClr val="333333"/>
                </a:solidFill>
                <a:latin typeface="Monaco"/>
              </a:rPr>
              <a:t> </a:t>
            </a:r>
            <a:r>
              <a:rPr lang="en-US" altLang="en-US" sz="1500" b="1" dirty="0">
                <a:solidFill>
                  <a:srgbClr val="006699"/>
                </a:solidFill>
                <a:latin typeface="Monaco"/>
              </a:rPr>
              <a:t>void</a:t>
            </a:r>
            <a:r>
              <a:rPr lang="en-US" altLang="en-US" sz="1500" dirty="0">
                <a:solidFill>
                  <a:srgbClr val="333333"/>
                </a:solidFill>
                <a:latin typeface="Monaco"/>
              </a:rPr>
              <a:t> </a:t>
            </a:r>
            <a:r>
              <a:rPr lang="en-US" altLang="en-US" sz="1500" dirty="0">
                <a:solidFill>
                  <a:srgbClr val="000000"/>
                </a:solidFill>
                <a:latin typeface="Monaco"/>
              </a:rPr>
              <a:t>main(String[] </a:t>
            </a:r>
            <a:r>
              <a:rPr lang="en-US" altLang="en-US" sz="1500" dirty="0" err="1">
                <a:solidFill>
                  <a:srgbClr val="000000"/>
                </a:solidFill>
                <a:latin typeface="Monaco"/>
              </a:rPr>
              <a:t>args</a:t>
            </a:r>
            <a:r>
              <a:rPr lang="en-US" altLang="en-US" sz="1500" dirty="0">
                <a:solidFill>
                  <a:srgbClr val="000000"/>
                </a:solidFill>
                <a:latin typeface="Monaco"/>
              </a:rPr>
              <a:t>) {</a:t>
            </a:r>
            <a:endParaRPr lang="en-US" altLang="en-US" sz="1500" dirty="0"/>
          </a:p>
          <a:p>
            <a:pPr defTabSz="685800">
              <a:buClrTx/>
            </a:pPr>
            <a:r>
              <a:rPr lang="en-US" altLang="en-US" sz="1500" dirty="0">
                <a:solidFill>
                  <a:srgbClr val="C7254E"/>
                </a:solidFill>
                <a:latin typeface="Monaco"/>
              </a:rPr>
              <a:t>        </a:t>
            </a:r>
            <a:r>
              <a:rPr lang="en-US" altLang="en-US" sz="1500" dirty="0">
                <a:solidFill>
                  <a:srgbClr val="000000"/>
                </a:solidFill>
                <a:latin typeface="Monaco"/>
              </a:rPr>
              <a:t>Set&lt;String&gt; </a:t>
            </a:r>
            <a:r>
              <a:rPr lang="en-US" altLang="en-US" sz="1500" dirty="0" err="1">
                <a:solidFill>
                  <a:srgbClr val="000000"/>
                </a:solidFill>
                <a:latin typeface="Monaco"/>
              </a:rPr>
              <a:t>setA</a:t>
            </a:r>
            <a:r>
              <a:rPr lang="en-US" altLang="en-US" sz="1500" dirty="0">
                <a:solidFill>
                  <a:srgbClr val="000000"/>
                </a:solidFill>
                <a:latin typeface="Monaco"/>
              </a:rPr>
              <a:t> = </a:t>
            </a:r>
            <a:r>
              <a:rPr lang="en-US" altLang="en-US" sz="1500" b="1" dirty="0">
                <a:solidFill>
                  <a:srgbClr val="006699"/>
                </a:solidFill>
                <a:latin typeface="Monaco"/>
              </a:rPr>
              <a:t>new</a:t>
            </a:r>
            <a:r>
              <a:rPr lang="en-US" altLang="en-US" sz="1500" dirty="0">
                <a:solidFill>
                  <a:srgbClr val="333333"/>
                </a:solidFill>
                <a:latin typeface="Monaco"/>
              </a:rPr>
              <a:t> </a:t>
            </a:r>
            <a:r>
              <a:rPr lang="en-US" altLang="en-US" sz="1500" dirty="0">
                <a:solidFill>
                  <a:srgbClr val="000000"/>
                </a:solidFill>
                <a:latin typeface="Monaco"/>
              </a:rPr>
              <a:t>HashSet&lt;String&gt;();</a:t>
            </a:r>
            <a:endParaRPr lang="en-US" altLang="en-US" sz="1500" dirty="0"/>
          </a:p>
          <a:p>
            <a:pPr defTabSz="685800">
              <a:buClrTx/>
            </a:pPr>
            <a:r>
              <a:rPr lang="en-US" altLang="en-US" sz="1500" dirty="0">
                <a:solidFill>
                  <a:srgbClr val="C7254E"/>
                </a:solidFill>
                <a:latin typeface="Monaco"/>
              </a:rPr>
              <a:t>        </a:t>
            </a:r>
            <a:r>
              <a:rPr lang="en-US" altLang="en-US" sz="1500" dirty="0">
                <a:solidFill>
                  <a:srgbClr val="000000"/>
                </a:solidFill>
                <a:latin typeface="Monaco"/>
              </a:rPr>
              <a:t>Set&lt;String&gt; </a:t>
            </a:r>
            <a:r>
              <a:rPr lang="en-US" altLang="en-US" sz="1500" dirty="0" err="1">
                <a:solidFill>
                  <a:srgbClr val="000000"/>
                </a:solidFill>
                <a:latin typeface="Monaco"/>
              </a:rPr>
              <a:t>setB</a:t>
            </a:r>
            <a:r>
              <a:rPr lang="en-US" altLang="en-US" sz="1500" dirty="0">
                <a:solidFill>
                  <a:srgbClr val="000000"/>
                </a:solidFill>
                <a:latin typeface="Monaco"/>
              </a:rPr>
              <a:t> = </a:t>
            </a:r>
            <a:r>
              <a:rPr lang="en-US" altLang="en-US" sz="1500" b="1" dirty="0">
                <a:solidFill>
                  <a:srgbClr val="006699"/>
                </a:solidFill>
                <a:latin typeface="Monaco"/>
              </a:rPr>
              <a:t>new</a:t>
            </a:r>
            <a:r>
              <a:rPr lang="en-US" altLang="en-US" sz="1500" dirty="0">
                <a:solidFill>
                  <a:srgbClr val="333333"/>
                </a:solidFill>
                <a:latin typeface="Monaco"/>
              </a:rPr>
              <a:t> </a:t>
            </a:r>
            <a:r>
              <a:rPr lang="en-US" altLang="en-US" sz="1500" dirty="0">
                <a:solidFill>
                  <a:srgbClr val="000000"/>
                </a:solidFill>
                <a:latin typeface="Monaco"/>
              </a:rPr>
              <a:t>HashSet&lt;String&gt;();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setB.add</a:t>
            </a:r>
            <a:r>
              <a:rPr lang="en-US" altLang="en-US" sz="1500" dirty="0">
                <a:solidFill>
                  <a:srgbClr val="000000"/>
                </a:solidFill>
                <a:latin typeface="Monaco"/>
              </a:rPr>
              <a:t>(</a:t>
            </a:r>
            <a:r>
              <a:rPr lang="en-US" altLang="en-US" sz="1500" dirty="0">
                <a:solidFill>
                  <a:srgbClr val="0000FF"/>
                </a:solidFill>
                <a:latin typeface="Monaco"/>
              </a:rPr>
              <a:t>"Java"</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setB.add</a:t>
            </a:r>
            <a:r>
              <a:rPr lang="en-US" altLang="en-US" sz="1500" dirty="0">
                <a:solidFill>
                  <a:srgbClr val="000000"/>
                </a:solidFill>
                <a:latin typeface="Monaco"/>
              </a:rPr>
              <a:t>(</a:t>
            </a:r>
            <a:r>
              <a:rPr lang="en-US" altLang="en-US" sz="1500" dirty="0">
                <a:solidFill>
                  <a:srgbClr val="0000FF"/>
                </a:solidFill>
                <a:latin typeface="Monaco"/>
              </a:rPr>
              <a:t>"Python"</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setB.add</a:t>
            </a:r>
            <a:r>
              <a:rPr lang="en-US" altLang="en-US" sz="1500" dirty="0">
                <a:solidFill>
                  <a:srgbClr val="000000"/>
                </a:solidFill>
                <a:latin typeface="Monaco"/>
              </a:rPr>
              <a:t>(</a:t>
            </a:r>
            <a:r>
              <a:rPr lang="en-US" altLang="en-US" sz="1500" dirty="0">
                <a:solidFill>
                  <a:srgbClr val="0000FF"/>
                </a:solidFill>
                <a:latin typeface="Monaco"/>
              </a:rPr>
              <a:t>"Java"</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setB.add</a:t>
            </a:r>
            <a:r>
              <a:rPr lang="en-US" altLang="en-US" sz="1500" dirty="0">
                <a:solidFill>
                  <a:srgbClr val="000000"/>
                </a:solidFill>
                <a:latin typeface="Monaco"/>
              </a:rPr>
              <a:t>(</a:t>
            </a:r>
            <a:r>
              <a:rPr lang="en-US" altLang="en-US" sz="1500" dirty="0">
                <a:solidFill>
                  <a:srgbClr val="0000FF"/>
                </a:solidFill>
                <a:latin typeface="Monaco"/>
              </a:rPr>
              <a:t>"PHP"</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a:solidFill>
                  <a:srgbClr val="008200"/>
                </a:solidFill>
                <a:latin typeface="Monaco"/>
              </a:rPr>
              <a:t>// </a:t>
            </a:r>
            <a:r>
              <a:rPr lang="en-US" altLang="en-US" sz="1500" dirty="0" err="1">
                <a:solidFill>
                  <a:srgbClr val="008200"/>
                </a:solidFill>
                <a:latin typeface="Monaco"/>
              </a:rPr>
              <a:t>Thêm</a:t>
            </a:r>
            <a:r>
              <a:rPr lang="en-US" altLang="en-US" sz="1500" dirty="0">
                <a:solidFill>
                  <a:srgbClr val="008200"/>
                </a:solidFill>
                <a:latin typeface="Monaco"/>
              </a:rPr>
              <a:t> </a:t>
            </a:r>
            <a:r>
              <a:rPr lang="en-US" altLang="en-US" sz="1500" dirty="0" err="1">
                <a:solidFill>
                  <a:srgbClr val="008200"/>
                </a:solidFill>
                <a:latin typeface="Monaco"/>
              </a:rPr>
              <a:t>các</a:t>
            </a:r>
            <a:r>
              <a:rPr lang="en-US" altLang="en-US" sz="1500" dirty="0">
                <a:solidFill>
                  <a:srgbClr val="008200"/>
                </a:solidFill>
                <a:latin typeface="Monaco"/>
              </a:rPr>
              <a:t> </a:t>
            </a:r>
            <a:r>
              <a:rPr lang="en-US" altLang="en-US" sz="1500" dirty="0" err="1">
                <a:solidFill>
                  <a:srgbClr val="008200"/>
                </a:solidFill>
                <a:latin typeface="Monaco"/>
              </a:rPr>
              <a:t>phần</a:t>
            </a:r>
            <a:r>
              <a:rPr lang="en-US" altLang="en-US" sz="1500" dirty="0">
                <a:solidFill>
                  <a:srgbClr val="008200"/>
                </a:solidFill>
                <a:latin typeface="Monaco"/>
              </a:rPr>
              <a:t> </a:t>
            </a:r>
            <a:r>
              <a:rPr lang="en-US" altLang="en-US" sz="1500" dirty="0" err="1">
                <a:solidFill>
                  <a:srgbClr val="008200"/>
                </a:solidFill>
                <a:latin typeface="Monaco"/>
              </a:rPr>
              <a:t>tử</a:t>
            </a:r>
            <a:r>
              <a:rPr lang="en-US" altLang="en-US" sz="1500" dirty="0">
                <a:solidFill>
                  <a:srgbClr val="008200"/>
                </a:solidFill>
                <a:latin typeface="Monaco"/>
              </a:rPr>
              <a:t> </a:t>
            </a:r>
            <a:r>
              <a:rPr lang="en-US" altLang="en-US" sz="1500" dirty="0" err="1">
                <a:solidFill>
                  <a:srgbClr val="008200"/>
                </a:solidFill>
                <a:latin typeface="Monaco"/>
              </a:rPr>
              <a:t>setB</a:t>
            </a:r>
            <a:r>
              <a:rPr lang="en-US" altLang="en-US" sz="1500" dirty="0">
                <a:solidFill>
                  <a:srgbClr val="008200"/>
                </a:solidFill>
                <a:latin typeface="Monaco"/>
              </a:rPr>
              <a:t> </a:t>
            </a:r>
            <a:r>
              <a:rPr lang="en-US" altLang="en-US" sz="1500" dirty="0" err="1">
                <a:solidFill>
                  <a:srgbClr val="008200"/>
                </a:solidFill>
                <a:latin typeface="Monaco"/>
              </a:rPr>
              <a:t>khác</a:t>
            </a:r>
            <a:r>
              <a:rPr lang="en-US" altLang="en-US" sz="1500" dirty="0">
                <a:solidFill>
                  <a:srgbClr val="008200"/>
                </a:solidFill>
                <a:latin typeface="Monaco"/>
              </a:rPr>
              <a:t> </a:t>
            </a:r>
            <a:r>
              <a:rPr lang="en-US" altLang="en-US" sz="1500" dirty="0" err="1">
                <a:solidFill>
                  <a:srgbClr val="008200"/>
                </a:solidFill>
                <a:latin typeface="Monaco"/>
              </a:rPr>
              <a:t>vào</a:t>
            </a:r>
            <a:r>
              <a:rPr lang="en-US" altLang="en-US" sz="1500" dirty="0">
                <a:solidFill>
                  <a:srgbClr val="008200"/>
                </a:solidFill>
                <a:latin typeface="Monaco"/>
              </a:rPr>
              <a:t> </a:t>
            </a:r>
            <a:r>
              <a:rPr lang="en-US" altLang="en-US" sz="1500" dirty="0" err="1">
                <a:solidFill>
                  <a:srgbClr val="008200"/>
                </a:solidFill>
                <a:latin typeface="Monaco"/>
              </a:rPr>
              <a:t>setA</a:t>
            </a:r>
            <a:r>
              <a:rPr lang="en-US" altLang="en-US" sz="1500" dirty="0">
                <a:solidFill>
                  <a:srgbClr val="008200"/>
                </a:solidFill>
                <a:latin typeface="Monaco"/>
              </a:rPr>
              <a:t> </a:t>
            </a:r>
            <a:r>
              <a:rPr lang="en-US" altLang="en-US" sz="1500" dirty="0" err="1">
                <a:solidFill>
                  <a:srgbClr val="008200"/>
                </a:solidFill>
                <a:latin typeface="Monaco"/>
              </a:rPr>
              <a:t>trong</a:t>
            </a:r>
            <a:r>
              <a:rPr lang="en-US" altLang="en-US" sz="1500" dirty="0">
                <a:solidFill>
                  <a:srgbClr val="008200"/>
                </a:solidFill>
                <a:latin typeface="Monaco"/>
              </a:rPr>
              <a:t> Java</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setA.addAll</a:t>
            </a:r>
            <a:r>
              <a:rPr lang="en-US" altLang="en-US" sz="1500" dirty="0">
                <a:solidFill>
                  <a:srgbClr val="000000"/>
                </a:solidFill>
                <a:latin typeface="Monaco"/>
              </a:rPr>
              <a:t>(</a:t>
            </a:r>
            <a:r>
              <a:rPr lang="en-US" altLang="en-US" sz="1500" dirty="0" err="1">
                <a:solidFill>
                  <a:srgbClr val="000000"/>
                </a:solidFill>
                <a:latin typeface="Monaco"/>
              </a:rPr>
              <a:t>setB</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a:solidFill>
                  <a:srgbClr val="333333"/>
                </a:solidFill>
                <a:latin typeface="Monaco"/>
              </a:rPr>
              <a:t> </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System.out.println</a:t>
            </a:r>
            <a:r>
              <a:rPr lang="en-US" altLang="en-US" sz="1500" dirty="0">
                <a:solidFill>
                  <a:srgbClr val="000000"/>
                </a:solidFill>
                <a:latin typeface="Monaco"/>
              </a:rPr>
              <a:t>(</a:t>
            </a:r>
            <a:r>
              <a:rPr lang="en-US" altLang="en-US" sz="1500" dirty="0">
                <a:solidFill>
                  <a:srgbClr val="0000FF"/>
                </a:solidFill>
                <a:latin typeface="Monaco"/>
              </a:rPr>
              <a:t>"</a:t>
            </a:r>
            <a:r>
              <a:rPr lang="en-US" altLang="en-US" sz="1500" dirty="0" err="1">
                <a:solidFill>
                  <a:srgbClr val="0000FF"/>
                </a:solidFill>
                <a:latin typeface="Monaco"/>
              </a:rPr>
              <a:t>Số</a:t>
            </a:r>
            <a:r>
              <a:rPr lang="en-US" altLang="en-US" sz="1500" dirty="0">
                <a:solidFill>
                  <a:srgbClr val="0000FF"/>
                </a:solidFill>
                <a:latin typeface="Monaco"/>
              </a:rPr>
              <a:t> </a:t>
            </a:r>
            <a:r>
              <a:rPr lang="en-US" altLang="en-US" sz="1500" dirty="0" err="1">
                <a:solidFill>
                  <a:srgbClr val="0000FF"/>
                </a:solidFill>
                <a:latin typeface="Monaco"/>
              </a:rPr>
              <a:t>phần</a:t>
            </a:r>
            <a:r>
              <a:rPr lang="en-US" altLang="en-US" sz="1500" dirty="0">
                <a:solidFill>
                  <a:srgbClr val="0000FF"/>
                </a:solidFill>
                <a:latin typeface="Monaco"/>
              </a:rPr>
              <a:t> </a:t>
            </a:r>
            <a:r>
              <a:rPr lang="en-US" altLang="en-US" sz="1500" dirty="0" err="1">
                <a:solidFill>
                  <a:srgbClr val="0000FF"/>
                </a:solidFill>
                <a:latin typeface="Monaco"/>
              </a:rPr>
              <a:t>tử</a:t>
            </a:r>
            <a:r>
              <a:rPr lang="en-US" altLang="en-US" sz="1500" dirty="0">
                <a:solidFill>
                  <a:srgbClr val="0000FF"/>
                </a:solidFill>
                <a:latin typeface="Monaco"/>
              </a:rPr>
              <a:t> </a:t>
            </a:r>
            <a:r>
              <a:rPr lang="en-US" altLang="en-US" sz="1500" dirty="0" err="1">
                <a:solidFill>
                  <a:srgbClr val="0000FF"/>
                </a:solidFill>
                <a:latin typeface="Monaco"/>
              </a:rPr>
              <a:t>của</a:t>
            </a:r>
            <a:r>
              <a:rPr lang="en-US" altLang="en-US" sz="1500" dirty="0">
                <a:solidFill>
                  <a:srgbClr val="0000FF"/>
                </a:solidFill>
                <a:latin typeface="Monaco"/>
              </a:rPr>
              <a:t> </a:t>
            </a:r>
            <a:r>
              <a:rPr lang="en-US" altLang="en-US" sz="1500" dirty="0" err="1">
                <a:solidFill>
                  <a:srgbClr val="0000FF"/>
                </a:solidFill>
                <a:latin typeface="Monaco"/>
              </a:rPr>
              <a:t>setA</a:t>
            </a:r>
            <a:r>
              <a:rPr lang="en-US" altLang="en-US" sz="1500" dirty="0">
                <a:solidFill>
                  <a:srgbClr val="0000FF"/>
                </a:solidFill>
                <a:latin typeface="Monaco"/>
              </a:rPr>
              <a:t>: "</a:t>
            </a:r>
            <a:r>
              <a:rPr lang="en-US" altLang="en-US" sz="1500" dirty="0">
                <a:solidFill>
                  <a:srgbClr val="333333"/>
                </a:solidFill>
                <a:latin typeface="Monaco"/>
              </a:rPr>
              <a:t> </a:t>
            </a:r>
            <a:r>
              <a:rPr lang="en-US" altLang="en-US" sz="1500" dirty="0">
                <a:solidFill>
                  <a:srgbClr val="000000"/>
                </a:solidFill>
                <a:latin typeface="Monaco"/>
              </a:rPr>
              <a:t>+ </a:t>
            </a:r>
            <a:r>
              <a:rPr lang="en-US" altLang="en-US" sz="1500" dirty="0" err="1">
                <a:solidFill>
                  <a:srgbClr val="000000"/>
                </a:solidFill>
                <a:latin typeface="Monaco"/>
              </a:rPr>
              <a:t>setA.size</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System.out.println</a:t>
            </a:r>
            <a:r>
              <a:rPr lang="en-US" altLang="en-US" sz="1500" dirty="0">
                <a:solidFill>
                  <a:srgbClr val="000000"/>
                </a:solidFill>
                <a:latin typeface="Monaco"/>
              </a:rPr>
              <a:t>(</a:t>
            </a:r>
            <a:r>
              <a:rPr lang="en-US" altLang="en-US" sz="1500" dirty="0">
                <a:solidFill>
                  <a:srgbClr val="0000FF"/>
                </a:solidFill>
                <a:latin typeface="Monaco"/>
              </a:rPr>
              <a:t>"</a:t>
            </a:r>
            <a:r>
              <a:rPr lang="en-US" altLang="en-US" sz="1500" dirty="0" err="1">
                <a:solidFill>
                  <a:srgbClr val="0000FF"/>
                </a:solidFill>
                <a:latin typeface="Monaco"/>
              </a:rPr>
              <a:t>Các</a:t>
            </a:r>
            <a:r>
              <a:rPr lang="en-US" altLang="en-US" sz="1500" dirty="0">
                <a:solidFill>
                  <a:srgbClr val="0000FF"/>
                </a:solidFill>
                <a:latin typeface="Monaco"/>
              </a:rPr>
              <a:t> </a:t>
            </a:r>
            <a:r>
              <a:rPr lang="en-US" altLang="en-US" sz="1500" dirty="0" err="1">
                <a:solidFill>
                  <a:srgbClr val="0000FF"/>
                </a:solidFill>
                <a:latin typeface="Monaco"/>
              </a:rPr>
              <a:t>phần</a:t>
            </a:r>
            <a:r>
              <a:rPr lang="en-US" altLang="en-US" sz="1500" dirty="0">
                <a:solidFill>
                  <a:srgbClr val="0000FF"/>
                </a:solidFill>
                <a:latin typeface="Monaco"/>
              </a:rPr>
              <a:t> </a:t>
            </a:r>
            <a:r>
              <a:rPr lang="en-US" altLang="en-US" sz="1500" dirty="0" err="1">
                <a:solidFill>
                  <a:srgbClr val="0000FF"/>
                </a:solidFill>
                <a:latin typeface="Monaco"/>
              </a:rPr>
              <a:t>tử</a:t>
            </a:r>
            <a:r>
              <a:rPr lang="en-US" altLang="en-US" sz="1500" dirty="0">
                <a:solidFill>
                  <a:srgbClr val="0000FF"/>
                </a:solidFill>
                <a:latin typeface="Monaco"/>
              </a:rPr>
              <a:t> </a:t>
            </a:r>
            <a:r>
              <a:rPr lang="en-US" altLang="en-US" sz="1500" dirty="0" err="1">
                <a:solidFill>
                  <a:srgbClr val="0000FF"/>
                </a:solidFill>
                <a:latin typeface="Monaco"/>
              </a:rPr>
              <a:t>của</a:t>
            </a:r>
            <a:r>
              <a:rPr lang="en-US" altLang="en-US" sz="1500" dirty="0">
                <a:solidFill>
                  <a:srgbClr val="0000FF"/>
                </a:solidFill>
                <a:latin typeface="Monaco"/>
              </a:rPr>
              <a:t> </a:t>
            </a:r>
            <a:r>
              <a:rPr lang="en-US" altLang="en-US" sz="1500" dirty="0" err="1">
                <a:solidFill>
                  <a:srgbClr val="0000FF"/>
                </a:solidFill>
                <a:latin typeface="Monaco"/>
              </a:rPr>
              <a:t>setA</a:t>
            </a:r>
            <a:r>
              <a:rPr lang="en-US" altLang="en-US" sz="1500" dirty="0">
                <a:solidFill>
                  <a:srgbClr val="0000FF"/>
                </a:solidFill>
                <a:latin typeface="Monaco"/>
              </a:rPr>
              <a:t>: "</a:t>
            </a:r>
            <a:r>
              <a:rPr lang="en-US" altLang="en-US" sz="1500" dirty="0">
                <a:solidFill>
                  <a:srgbClr val="333333"/>
                </a:solidFill>
                <a:latin typeface="Monaco"/>
              </a:rPr>
              <a:t> </a:t>
            </a:r>
            <a:r>
              <a:rPr lang="en-US" altLang="en-US" sz="1500" dirty="0">
                <a:solidFill>
                  <a:srgbClr val="000000"/>
                </a:solidFill>
                <a:latin typeface="Monaco"/>
              </a:rPr>
              <a:t>+ </a:t>
            </a:r>
            <a:r>
              <a:rPr lang="en-US" altLang="en-US" sz="1500" dirty="0" err="1">
                <a:solidFill>
                  <a:srgbClr val="000000"/>
                </a:solidFill>
                <a:latin typeface="Monaco"/>
              </a:rPr>
              <a:t>setA</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System.out.println</a:t>
            </a:r>
            <a:r>
              <a:rPr lang="en-US" altLang="en-US" sz="1500" dirty="0">
                <a:solidFill>
                  <a:srgbClr val="000000"/>
                </a:solidFill>
                <a:latin typeface="Monaco"/>
              </a:rPr>
              <a:t>(</a:t>
            </a:r>
            <a:r>
              <a:rPr lang="en-US" altLang="en-US" sz="1500" dirty="0">
                <a:solidFill>
                  <a:srgbClr val="0000FF"/>
                </a:solidFill>
                <a:latin typeface="Monaco"/>
              </a:rPr>
              <a:t>"</a:t>
            </a:r>
            <a:r>
              <a:rPr lang="en-US" altLang="en-US" sz="1500" dirty="0" err="1">
                <a:solidFill>
                  <a:srgbClr val="0000FF"/>
                </a:solidFill>
                <a:latin typeface="Monaco"/>
              </a:rPr>
              <a:t>setA</a:t>
            </a:r>
            <a:r>
              <a:rPr lang="en-US" altLang="en-US" sz="1500" dirty="0">
                <a:solidFill>
                  <a:srgbClr val="0000FF"/>
                </a:solidFill>
                <a:latin typeface="Monaco"/>
              </a:rPr>
              <a:t> </a:t>
            </a:r>
            <a:r>
              <a:rPr lang="en-US" altLang="en-US" sz="1500" dirty="0" err="1">
                <a:solidFill>
                  <a:srgbClr val="0000FF"/>
                </a:solidFill>
                <a:latin typeface="Monaco"/>
              </a:rPr>
              <a:t>có</a:t>
            </a:r>
            <a:r>
              <a:rPr lang="en-US" altLang="en-US" sz="1500" dirty="0">
                <a:solidFill>
                  <a:srgbClr val="0000FF"/>
                </a:solidFill>
                <a:latin typeface="Monaco"/>
              </a:rPr>
              <a:t> </a:t>
            </a:r>
            <a:r>
              <a:rPr lang="en-US" altLang="en-US" sz="1500" dirty="0" err="1">
                <a:solidFill>
                  <a:srgbClr val="0000FF"/>
                </a:solidFill>
                <a:latin typeface="Monaco"/>
              </a:rPr>
              <a:t>chứa</a:t>
            </a:r>
            <a:r>
              <a:rPr lang="en-US" altLang="en-US" sz="1500" dirty="0">
                <a:solidFill>
                  <a:srgbClr val="0000FF"/>
                </a:solidFill>
                <a:latin typeface="Monaco"/>
              </a:rPr>
              <a:t> Java </a:t>
            </a:r>
            <a:r>
              <a:rPr lang="en-US" altLang="en-US" sz="1500" dirty="0" err="1">
                <a:solidFill>
                  <a:srgbClr val="0000FF"/>
                </a:solidFill>
                <a:latin typeface="Monaco"/>
              </a:rPr>
              <a:t>không</a:t>
            </a:r>
            <a:r>
              <a:rPr lang="en-US" altLang="en-US" sz="1500" dirty="0">
                <a:solidFill>
                  <a:srgbClr val="0000FF"/>
                </a:solidFill>
                <a:latin typeface="Monaco"/>
              </a:rPr>
              <a:t>? "</a:t>
            </a:r>
            <a:r>
              <a:rPr lang="en-US" altLang="en-US" sz="1500" dirty="0">
                <a:solidFill>
                  <a:srgbClr val="333333"/>
                </a:solidFill>
                <a:latin typeface="Monaco"/>
              </a:rPr>
              <a:t> </a:t>
            </a:r>
            <a:r>
              <a:rPr lang="en-US" altLang="en-US" sz="1500" dirty="0">
                <a:solidFill>
                  <a:srgbClr val="000000"/>
                </a:solidFill>
                <a:latin typeface="Monaco"/>
              </a:rPr>
              <a:t>+ </a:t>
            </a:r>
            <a:r>
              <a:rPr lang="en-US" altLang="en-US" sz="1500" dirty="0" err="1">
                <a:solidFill>
                  <a:srgbClr val="000000"/>
                </a:solidFill>
                <a:latin typeface="Monaco"/>
              </a:rPr>
              <a:t>setA.contains</a:t>
            </a:r>
            <a:r>
              <a:rPr lang="en-US" altLang="en-US" sz="1500" dirty="0">
                <a:solidFill>
                  <a:srgbClr val="000000"/>
                </a:solidFill>
                <a:latin typeface="Monaco"/>
              </a:rPr>
              <a:t>(</a:t>
            </a:r>
            <a:r>
              <a:rPr lang="en-US" altLang="en-US" sz="1500" dirty="0">
                <a:solidFill>
                  <a:srgbClr val="0000FF"/>
                </a:solidFill>
                <a:latin typeface="Monaco"/>
              </a:rPr>
              <a:t>"Java"</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err="1">
                <a:solidFill>
                  <a:srgbClr val="000000"/>
                </a:solidFill>
                <a:latin typeface="Monaco"/>
              </a:rPr>
              <a:t>System.out.println</a:t>
            </a:r>
            <a:r>
              <a:rPr lang="en-US" altLang="en-US" sz="1500" dirty="0">
                <a:solidFill>
                  <a:srgbClr val="000000"/>
                </a:solidFill>
                <a:latin typeface="Monaco"/>
              </a:rPr>
              <a:t>(</a:t>
            </a:r>
            <a:r>
              <a:rPr lang="en-US" altLang="en-US" sz="1500" dirty="0">
                <a:solidFill>
                  <a:srgbClr val="0000FF"/>
                </a:solidFill>
                <a:latin typeface="Monaco"/>
              </a:rPr>
              <a:t>"</a:t>
            </a:r>
            <a:r>
              <a:rPr lang="en-US" altLang="en-US" sz="1500" dirty="0" err="1">
                <a:solidFill>
                  <a:srgbClr val="0000FF"/>
                </a:solidFill>
                <a:latin typeface="Monaco"/>
              </a:rPr>
              <a:t>setA</a:t>
            </a:r>
            <a:r>
              <a:rPr lang="en-US" altLang="en-US" sz="1500" dirty="0">
                <a:solidFill>
                  <a:srgbClr val="0000FF"/>
                </a:solidFill>
                <a:latin typeface="Monaco"/>
              </a:rPr>
              <a:t> </a:t>
            </a:r>
            <a:r>
              <a:rPr lang="en-US" altLang="en-US" sz="1500" dirty="0" err="1">
                <a:solidFill>
                  <a:srgbClr val="0000FF"/>
                </a:solidFill>
                <a:latin typeface="Monaco"/>
              </a:rPr>
              <a:t>có</a:t>
            </a:r>
            <a:r>
              <a:rPr lang="en-US" altLang="en-US" sz="1500" dirty="0">
                <a:solidFill>
                  <a:srgbClr val="0000FF"/>
                </a:solidFill>
                <a:latin typeface="Monaco"/>
              </a:rPr>
              <a:t> </a:t>
            </a:r>
            <a:r>
              <a:rPr lang="en-US" altLang="en-US" sz="1500" dirty="0" err="1">
                <a:solidFill>
                  <a:srgbClr val="0000FF"/>
                </a:solidFill>
                <a:latin typeface="Monaco"/>
              </a:rPr>
              <a:t>chứa</a:t>
            </a:r>
            <a:r>
              <a:rPr lang="en-US" altLang="en-US" sz="1500" dirty="0">
                <a:solidFill>
                  <a:srgbClr val="0000FF"/>
                </a:solidFill>
                <a:latin typeface="Monaco"/>
              </a:rPr>
              <a:t> C++ </a:t>
            </a:r>
            <a:r>
              <a:rPr lang="en-US" altLang="en-US" sz="1500" dirty="0" err="1">
                <a:solidFill>
                  <a:srgbClr val="0000FF"/>
                </a:solidFill>
                <a:latin typeface="Monaco"/>
              </a:rPr>
              <a:t>không</a:t>
            </a:r>
            <a:r>
              <a:rPr lang="en-US" altLang="en-US" sz="1500" dirty="0">
                <a:solidFill>
                  <a:srgbClr val="0000FF"/>
                </a:solidFill>
                <a:latin typeface="Monaco"/>
              </a:rPr>
              <a:t>? "</a:t>
            </a:r>
            <a:r>
              <a:rPr lang="en-US" altLang="en-US" sz="1500" dirty="0">
                <a:solidFill>
                  <a:srgbClr val="333333"/>
                </a:solidFill>
                <a:latin typeface="Monaco"/>
              </a:rPr>
              <a:t> </a:t>
            </a:r>
            <a:r>
              <a:rPr lang="en-US" altLang="en-US" sz="1500" dirty="0">
                <a:solidFill>
                  <a:srgbClr val="000000"/>
                </a:solidFill>
                <a:latin typeface="Monaco"/>
              </a:rPr>
              <a:t>+ </a:t>
            </a:r>
            <a:r>
              <a:rPr lang="en-US" altLang="en-US" sz="1500" dirty="0" err="1">
                <a:solidFill>
                  <a:srgbClr val="000000"/>
                </a:solidFill>
                <a:latin typeface="Monaco"/>
              </a:rPr>
              <a:t>setA.contains</a:t>
            </a:r>
            <a:r>
              <a:rPr lang="en-US" altLang="en-US" sz="1500" dirty="0">
                <a:solidFill>
                  <a:srgbClr val="000000"/>
                </a:solidFill>
                <a:latin typeface="Monaco"/>
              </a:rPr>
              <a:t>(</a:t>
            </a:r>
            <a:r>
              <a:rPr lang="en-US" altLang="en-US" sz="1500" dirty="0">
                <a:solidFill>
                  <a:srgbClr val="0000FF"/>
                </a:solidFill>
                <a:latin typeface="Monaco"/>
              </a:rPr>
              <a:t>"C++"</a:t>
            </a:r>
            <a:r>
              <a:rPr lang="en-US" altLang="en-US" sz="1500" dirty="0">
                <a:solidFill>
                  <a:srgbClr val="000000"/>
                </a:solidFill>
                <a:latin typeface="Monaco"/>
              </a:rPr>
              <a:t>));</a:t>
            </a:r>
            <a:endParaRPr lang="en-US" altLang="en-US" sz="1500" dirty="0"/>
          </a:p>
          <a:p>
            <a:pPr defTabSz="685800">
              <a:buClrTx/>
            </a:pPr>
            <a:r>
              <a:rPr lang="en-US" altLang="en-US" sz="1500" dirty="0">
                <a:solidFill>
                  <a:srgbClr val="C7254E"/>
                </a:solidFill>
                <a:latin typeface="Monaco"/>
              </a:rPr>
              <a:t>    </a:t>
            </a:r>
            <a:r>
              <a:rPr lang="en-US" altLang="en-US" sz="1500" dirty="0">
                <a:solidFill>
                  <a:srgbClr val="000000"/>
                </a:solidFill>
                <a:latin typeface="Monaco"/>
              </a:rPr>
              <a:t>}</a:t>
            </a:r>
            <a:endParaRPr lang="en-US" altLang="en-US" sz="1500" dirty="0"/>
          </a:p>
        </p:txBody>
      </p:sp>
      <p:sp>
        <p:nvSpPr>
          <p:cNvPr id="6" name="TextBox 5">
            <a:extLst>
              <a:ext uri="{FF2B5EF4-FFF2-40B4-BE49-F238E27FC236}">
                <a16:creationId xmlns:a16="http://schemas.microsoft.com/office/drawing/2014/main" id="{E427F67A-D255-A882-4516-F9EEB5ED5B06}"/>
              </a:ext>
            </a:extLst>
          </p:cNvPr>
          <p:cNvSpPr txBox="1"/>
          <p:nvPr/>
        </p:nvSpPr>
        <p:spPr>
          <a:xfrm>
            <a:off x="704457" y="526002"/>
            <a:ext cx="1610118" cy="461665"/>
          </a:xfrm>
          <a:prstGeom prst="rect">
            <a:avLst/>
          </a:prstGeom>
          <a:noFill/>
        </p:spPr>
        <p:txBody>
          <a:bodyPr wrap="square" rtlCol="0">
            <a:spAutoFit/>
          </a:bodyPr>
          <a:lstStyle/>
          <a:p>
            <a:r>
              <a:rPr lang="en-US" sz="2400" b="1" dirty="0" err="1">
                <a:solidFill>
                  <a:schemeClr val="accent4">
                    <a:lumMod val="50000"/>
                  </a:schemeClr>
                </a:solidFill>
              </a:rPr>
              <a:t>Ví</a:t>
            </a:r>
            <a:r>
              <a:rPr lang="en-US" sz="2400" b="1" dirty="0">
                <a:solidFill>
                  <a:schemeClr val="accent4">
                    <a:lumMod val="50000"/>
                  </a:schemeClr>
                </a:solidFill>
              </a:rPr>
              <a:t> </a:t>
            </a:r>
            <a:r>
              <a:rPr lang="en-US" sz="2400" b="1" dirty="0" err="1">
                <a:solidFill>
                  <a:schemeClr val="accent4">
                    <a:lumMod val="50000"/>
                  </a:schemeClr>
                </a:solidFill>
              </a:rPr>
              <a:t>dụ</a:t>
            </a:r>
            <a:r>
              <a:rPr lang="en-US" sz="2400" b="1" dirty="0">
                <a:solidFill>
                  <a:schemeClr val="accent4">
                    <a:lumMod val="50000"/>
                  </a:schemeClr>
                </a:solidFill>
              </a:rPr>
              <a:t>:</a:t>
            </a:r>
          </a:p>
        </p:txBody>
      </p:sp>
    </p:spTree>
    <p:extLst>
      <p:ext uri="{BB962C8B-B14F-4D97-AF65-F5344CB8AC3E}">
        <p14:creationId xmlns:p14="http://schemas.microsoft.com/office/powerpoint/2010/main" val="204539723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49F27-7E6B-C500-417D-71CC64D584A4}"/>
              </a:ext>
            </a:extLst>
          </p:cNvPr>
          <p:cNvSpPr>
            <a:spLocks noGrp="1"/>
          </p:cNvSpPr>
          <p:nvPr>
            <p:ph type="title"/>
          </p:nvPr>
        </p:nvSpPr>
        <p:spPr>
          <a:xfrm>
            <a:off x="628650" y="543012"/>
            <a:ext cx="551219" cy="572700"/>
          </a:xfrm>
          <a:solidFill>
            <a:schemeClr val="tx2">
              <a:lumMod val="40000"/>
              <a:lumOff val="60000"/>
            </a:schemeClr>
          </a:solidFill>
        </p:spPr>
        <p:txBody>
          <a:bodyPr/>
          <a:lstStyle/>
          <a:p>
            <a:r>
              <a:rPr lang="en-US" dirty="0"/>
              <a:t>Q1</a:t>
            </a:r>
          </a:p>
        </p:txBody>
      </p:sp>
      <p:sp>
        <p:nvSpPr>
          <p:cNvPr id="4" name="Rectangle 1">
            <a:extLst>
              <a:ext uri="{FF2B5EF4-FFF2-40B4-BE49-F238E27FC236}">
                <a16:creationId xmlns:a16="http://schemas.microsoft.com/office/drawing/2014/main" id="{A1CA25D5-38B7-6A54-3050-FF17CF665E16}"/>
              </a:ext>
            </a:extLst>
          </p:cNvPr>
          <p:cNvSpPr>
            <a:spLocks noChangeArrowheads="1"/>
          </p:cNvSpPr>
          <p:nvPr/>
        </p:nvSpPr>
        <p:spPr bwMode="auto">
          <a:xfrm>
            <a:off x="628650" y="1465876"/>
            <a:ext cx="7886700" cy="3173946"/>
          </a:xfrm>
          <a:prstGeom prst="rect">
            <a:avLst/>
          </a:prstGeom>
          <a:solidFill>
            <a:schemeClr val="bg2">
              <a:lumMod val="90000"/>
            </a:schemeClr>
          </a:solidFill>
          <a:ln>
            <a:noFill/>
          </a:ln>
          <a:effectLst/>
        </p:spPr>
        <p:txBody>
          <a:bodyPr vert="horz" wrap="square" lIns="68580" tIns="34290" rIns="6858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just" defTabSz="685800">
              <a:buClrTx/>
            </a:pPr>
            <a:endParaRPr lang="en-US" altLang="en-US" sz="1200" dirty="0">
              <a:latin typeface="Times New Roman" panose="02020603050405020304" pitchFamily="18" charset="0"/>
              <a:ea typeface="Times New Roman" panose="02020603050405020304" pitchFamily="18" charset="0"/>
              <a:cs typeface="Times New Roman" panose="02020603050405020304" pitchFamily="18" charset="0"/>
            </a:endParaRPr>
          </a:p>
          <a:p>
            <a:pPr algn="just" defTabSz="685800">
              <a:buClrTx/>
            </a:pPr>
            <a:r>
              <a:rPr lang="en-US" altLang="en-US" sz="1200" dirty="0">
                <a:latin typeface="Times New Roman" panose="02020603050405020304" pitchFamily="18" charset="0"/>
                <a:ea typeface="Times New Roman" panose="02020603050405020304" pitchFamily="18" charset="0"/>
                <a:cs typeface="Times New Roman" panose="02020603050405020304" pitchFamily="18" charset="0"/>
              </a:rPr>
              <a:t>DO NOT EDIT ANY CODE in main. We had provided you:1. Interface – </a:t>
            </a:r>
            <a:r>
              <a:rPr lang="en-US" altLang="en-US" sz="1200" dirty="0" err="1">
                <a:latin typeface="Times New Roman" panose="02020603050405020304" pitchFamily="18" charset="0"/>
                <a:ea typeface="Times New Roman" panose="02020603050405020304" pitchFamily="18" charset="0"/>
                <a:cs typeface="Times New Roman" panose="02020603050405020304" pitchFamily="18" charset="0"/>
              </a:rPr>
              <a:t>ICourse</a:t>
            </a:r>
            <a:r>
              <a:rPr lang="en-US" altLang="en-US" sz="1200" dirty="0">
                <a:latin typeface="Times New Roman" panose="02020603050405020304" pitchFamily="18" charset="0"/>
                <a:ea typeface="Times New Roman" panose="02020603050405020304" pitchFamily="18" charset="0"/>
                <a:cs typeface="Times New Roman" panose="02020603050405020304" pitchFamily="18" charset="0"/>
              </a:rPr>
              <a:t> which will declare some operations for a Course – DO NOT EDIT this one.2. </a:t>
            </a:r>
            <a:r>
              <a:rPr lang="en-US" altLang="en-US" sz="1200" b="1" dirty="0">
                <a:latin typeface="Times New Roman" panose="02020603050405020304" pitchFamily="18" charset="0"/>
                <a:ea typeface="Times New Roman" panose="02020603050405020304" pitchFamily="18" charset="0"/>
                <a:cs typeface="Times New Roman" panose="02020603050405020304" pitchFamily="18" charset="0"/>
              </a:rPr>
              <a:t>You only need to complete the code in class </a:t>
            </a:r>
            <a:r>
              <a:rPr lang="en-US" altLang="en-US" sz="1200" b="1" dirty="0" err="1">
                <a:latin typeface="Times New Roman" panose="02020603050405020304" pitchFamily="18" charset="0"/>
                <a:ea typeface="Times New Roman" panose="02020603050405020304" pitchFamily="18" charset="0"/>
                <a:cs typeface="Times New Roman" panose="02020603050405020304" pitchFamily="18" charset="0"/>
              </a:rPr>
              <a:t>MyCourse</a:t>
            </a:r>
            <a:r>
              <a:rPr lang="en-US" altLang="en-US" sz="1200" b="1" dirty="0">
                <a:latin typeface="Times New Roman" panose="02020603050405020304" pitchFamily="18" charset="0"/>
                <a:ea typeface="Times New Roman" panose="02020603050405020304" pitchFamily="18" charset="0"/>
                <a:cs typeface="Times New Roman" panose="02020603050405020304" pitchFamily="18" charset="0"/>
              </a:rPr>
              <a:t> and </a:t>
            </a:r>
            <a:r>
              <a:rPr lang="en-US" altLang="en-US" sz="1200" b="1" dirty="0" err="1">
                <a:latin typeface="Times New Roman" panose="02020603050405020304" pitchFamily="18" charset="0"/>
                <a:ea typeface="Times New Roman" panose="02020603050405020304" pitchFamily="18" charset="0"/>
                <a:cs typeface="Times New Roman" panose="02020603050405020304" pitchFamily="18" charset="0"/>
              </a:rPr>
              <a:t>Course.</a:t>
            </a:r>
            <a:r>
              <a:rPr lang="en-US" altLang="en-US" sz="1200" dirty="0" err="1">
                <a:latin typeface="Times New Roman" panose="02020603050405020304" pitchFamily="18" charset="0"/>
                <a:ea typeface="Times New Roman" panose="02020603050405020304" pitchFamily="18" charset="0"/>
                <a:cs typeface="Times New Roman" panose="02020603050405020304" pitchFamily="18" charset="0"/>
              </a:rPr>
              <a:t>Design</a:t>
            </a:r>
            <a:r>
              <a:rPr lang="en-US" altLang="en-US" sz="1200" dirty="0">
                <a:latin typeface="Times New Roman" panose="02020603050405020304" pitchFamily="18" charset="0"/>
                <a:ea typeface="Times New Roman" panose="02020603050405020304" pitchFamily="18" charset="0"/>
                <a:cs typeface="Times New Roman" panose="02020603050405020304" pitchFamily="18" charset="0"/>
              </a:rPr>
              <a:t> and code a class named Course that holds information about a Course. Information of a Course includes:</a:t>
            </a:r>
            <a:r>
              <a:rPr lang="en-US" altLang="en-US" sz="1200" dirty="0"/>
              <a:t> </a:t>
            </a:r>
          </a:p>
          <a:p>
            <a:pPr algn="just" defTabSz="685800">
              <a:buClrTx/>
              <a:buFontTx/>
              <a:buChar char="•"/>
            </a:pPr>
            <a:r>
              <a:rPr lang="en-US" altLang="en-US" sz="1200" dirty="0">
                <a:ea typeface="Times New Roman" panose="02020603050405020304" pitchFamily="18" charset="0"/>
              </a:rPr>
              <a:t>A double value holding fee of a Course.</a:t>
            </a:r>
          </a:p>
          <a:p>
            <a:pPr algn="just" defTabSz="685800">
              <a:buClrTx/>
              <a:buFontTx/>
              <a:buChar char="•"/>
            </a:pPr>
            <a:r>
              <a:rPr lang="en-US" altLang="en-US" sz="1200" dirty="0">
                <a:ea typeface="Times New Roman" panose="02020603050405020304" pitchFamily="18" charset="0"/>
              </a:rPr>
              <a:t>A string describing name of a Course.</a:t>
            </a:r>
            <a:endParaRPr lang="en-US" altLang="en-US" sz="1200" dirty="0"/>
          </a:p>
          <a:p>
            <a:pPr algn="just" defTabSz="685800">
              <a:buClrTx/>
            </a:pPr>
            <a:r>
              <a:rPr lang="en-US" altLang="en-US" sz="1200" dirty="0">
                <a:ea typeface="Times New Roman" panose="02020603050405020304" pitchFamily="18" charset="0"/>
              </a:rPr>
              <a:t>Include the following member functions in your design:</a:t>
            </a:r>
            <a:endParaRPr lang="en-US" altLang="en-US" sz="1200" dirty="0"/>
          </a:p>
          <a:p>
            <a:pPr algn="just" defTabSz="685800">
              <a:buClrTx/>
              <a:buFontTx/>
              <a:buChar char="•"/>
            </a:pPr>
            <a:r>
              <a:rPr lang="en-US" altLang="en-US" sz="1200" dirty="0">
                <a:ea typeface="Times New Roman" panose="02020603050405020304" pitchFamily="18" charset="0"/>
              </a:rPr>
              <a:t>Constructors to set values for instance variables.</a:t>
            </a:r>
          </a:p>
          <a:p>
            <a:pPr algn="just" defTabSz="685800">
              <a:buClrTx/>
              <a:buFontTx/>
              <a:buChar char="•"/>
            </a:pPr>
            <a:r>
              <a:rPr lang="en-US" altLang="en-US" sz="1200" dirty="0">
                <a:ea typeface="Times New Roman" panose="02020603050405020304" pitchFamily="18" charset="0"/>
              </a:rPr>
              <a:t>Add needed operations to the class so that the main function can be run and complete the function </a:t>
            </a:r>
            <a:endParaRPr lang="en-US" altLang="en-US" sz="1200" dirty="0"/>
          </a:p>
          <a:p>
            <a:pPr marL="342900" lvl="1" algn="just" defTabSz="685800">
              <a:buClrTx/>
              <a:buFont typeface="Symbol" panose="05050102010706020507" pitchFamily="18" charset="2"/>
              <a:buChar char=""/>
            </a:pPr>
            <a:r>
              <a:rPr lang="en-US" altLang="en-US" sz="1200" dirty="0">
                <a:ea typeface="Times New Roman" panose="02020603050405020304" pitchFamily="18" charset="0"/>
              </a:rPr>
              <a:t>String </a:t>
            </a:r>
            <a:r>
              <a:rPr lang="en-US" altLang="en-US" sz="1200" dirty="0" err="1">
                <a:ea typeface="Times New Roman" panose="02020603050405020304" pitchFamily="18" charset="0"/>
              </a:rPr>
              <a:t>getName</a:t>
            </a:r>
            <a:r>
              <a:rPr lang="en-US" altLang="en-US" sz="1200" dirty="0">
                <a:ea typeface="Times New Roman" panose="02020603050405020304" pitchFamily="18" charset="0"/>
              </a:rPr>
              <a:t>() – return name of a Course.</a:t>
            </a:r>
            <a:endParaRPr lang="en-US" altLang="en-US" sz="1200" dirty="0"/>
          </a:p>
          <a:p>
            <a:pPr algn="just" defTabSz="685800">
              <a:buClrTx/>
            </a:pPr>
            <a:r>
              <a:rPr lang="en-US" altLang="en-US" sz="1200" dirty="0">
                <a:ea typeface="Times New Roman" panose="02020603050405020304" pitchFamily="18" charset="0"/>
              </a:rPr>
              <a:t>Design and code a class named </a:t>
            </a:r>
            <a:r>
              <a:rPr lang="en-US" altLang="en-US" sz="1200" b="1" dirty="0" err="1">
                <a:ea typeface="Times New Roman" panose="02020603050405020304" pitchFamily="18" charset="0"/>
              </a:rPr>
              <a:t>MyCourse</a:t>
            </a:r>
            <a:r>
              <a:rPr lang="en-US" altLang="en-US" sz="1200" b="1" dirty="0">
                <a:ea typeface="Times New Roman" panose="02020603050405020304" pitchFamily="18" charset="0"/>
              </a:rPr>
              <a:t> </a:t>
            </a:r>
            <a:r>
              <a:rPr lang="en-US" altLang="en-US" sz="1200" dirty="0">
                <a:ea typeface="Times New Roman" panose="02020603050405020304" pitchFamily="18" charset="0"/>
              </a:rPr>
              <a:t>which will implement interface </a:t>
            </a:r>
            <a:r>
              <a:rPr lang="en-US" altLang="en-US" sz="1200" dirty="0" err="1">
                <a:ea typeface="Times New Roman" panose="02020603050405020304" pitchFamily="18" charset="0"/>
              </a:rPr>
              <a:t>ICourse</a:t>
            </a:r>
            <a:r>
              <a:rPr lang="en-US" altLang="en-US" sz="1200" dirty="0">
                <a:ea typeface="Times New Roman" panose="02020603050405020304" pitchFamily="18" charset="0"/>
              </a:rPr>
              <a:t> and complete 2 methods which were declared in </a:t>
            </a:r>
            <a:r>
              <a:rPr lang="en-US" altLang="en-US" sz="1200" dirty="0" err="1">
                <a:ea typeface="Times New Roman" panose="02020603050405020304" pitchFamily="18" charset="0"/>
              </a:rPr>
              <a:t>ICourse</a:t>
            </a:r>
            <a:r>
              <a:rPr lang="en-US" altLang="en-US" sz="1200" dirty="0">
                <a:ea typeface="Times New Roman" panose="02020603050405020304" pitchFamily="18" charset="0"/>
              </a:rPr>
              <a:t>  </a:t>
            </a:r>
            <a:endParaRPr lang="en-US" altLang="en-US" sz="1200" dirty="0"/>
          </a:p>
          <a:p>
            <a:pPr algn="just" defTabSz="685800">
              <a:buClrTx/>
              <a:buFontTx/>
              <a:buChar char="•"/>
            </a:pPr>
            <a:r>
              <a:rPr lang="en-US" altLang="en-US" sz="1200" dirty="0">
                <a:ea typeface="Times New Roman" panose="02020603050405020304" pitchFamily="18" charset="0"/>
              </a:rPr>
              <a:t>void f1(List&lt;Course&gt; a, int </a:t>
            </a:r>
            <a:r>
              <a:rPr lang="en-US" altLang="en-US" sz="1200" dirty="0" err="1">
                <a:ea typeface="Times New Roman" panose="02020603050405020304" pitchFamily="18" charset="0"/>
              </a:rPr>
              <a:t>st</a:t>
            </a:r>
            <a:r>
              <a:rPr lang="en-US" altLang="en-US" sz="1200" dirty="0">
                <a:ea typeface="Times New Roman" panose="02020603050405020304" pitchFamily="18" charset="0"/>
              </a:rPr>
              <a:t>) – Sort the list of courses "a" ascending by course fee if </a:t>
            </a:r>
            <a:r>
              <a:rPr lang="en-US" altLang="en-US" sz="1200" dirty="0" err="1">
                <a:ea typeface="Times New Roman" panose="02020603050405020304" pitchFamily="18" charset="0"/>
              </a:rPr>
              <a:t>st</a:t>
            </a:r>
            <a:r>
              <a:rPr lang="en-US" altLang="en-US" sz="1200" dirty="0">
                <a:ea typeface="Times New Roman" panose="02020603050405020304" pitchFamily="18" charset="0"/>
              </a:rPr>
              <a:t> = 1</a:t>
            </a:r>
            <a:endParaRPr lang="en-US" altLang="en-US" sz="1200" dirty="0"/>
          </a:p>
          <a:p>
            <a:pPr algn="just" defTabSz="685800">
              <a:buClrTx/>
            </a:pPr>
            <a:r>
              <a:rPr lang="en-US" altLang="en-US" sz="1200" dirty="0">
                <a:ea typeface="Times New Roman" panose="02020603050405020304" pitchFamily="18" charset="0"/>
              </a:rPr>
              <a:t>otherwise sort the list of courses "a" descending by course name. </a:t>
            </a:r>
            <a:r>
              <a:rPr lang="en-US" altLang="en-US" sz="1200" i="1" dirty="0">
                <a:ea typeface="Times New Roman" panose="02020603050405020304" pitchFamily="18" charset="0"/>
              </a:rPr>
              <a:t>The comparison must ignores the case during comparison.</a:t>
            </a:r>
            <a:endParaRPr lang="en-US" altLang="en-US" sz="1200" dirty="0"/>
          </a:p>
          <a:p>
            <a:pPr algn="just" defTabSz="685800">
              <a:buClrTx/>
              <a:buFontTx/>
              <a:buChar char="•"/>
            </a:pPr>
            <a:r>
              <a:rPr lang="en-US" altLang="en-US" sz="1200" dirty="0">
                <a:ea typeface="Times New Roman" panose="02020603050405020304" pitchFamily="18" charset="0"/>
              </a:rPr>
              <a:t>int f2(List&lt;Course&gt; a, double fee) - count and return numbers of courses in the list “a” which are in the list “a” and has course fee greater than or equals given fee. </a:t>
            </a:r>
            <a:endParaRPr lang="en-US" altLang="en-US" sz="1200" dirty="0"/>
          </a:p>
        </p:txBody>
      </p:sp>
    </p:spTree>
    <p:extLst>
      <p:ext uri="{BB962C8B-B14F-4D97-AF65-F5344CB8AC3E}">
        <p14:creationId xmlns:p14="http://schemas.microsoft.com/office/powerpoint/2010/main" val="28452683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49F27-7E6B-C500-417D-71CC64D584A4}"/>
              </a:ext>
            </a:extLst>
          </p:cNvPr>
          <p:cNvSpPr>
            <a:spLocks noGrp="1"/>
          </p:cNvSpPr>
          <p:nvPr>
            <p:ph type="title"/>
          </p:nvPr>
        </p:nvSpPr>
        <p:spPr>
          <a:xfrm>
            <a:off x="420332" y="432850"/>
            <a:ext cx="7717500" cy="572700"/>
          </a:xfrm>
          <a:solidFill>
            <a:schemeClr val="tx2">
              <a:lumMod val="40000"/>
              <a:lumOff val="60000"/>
            </a:schemeClr>
          </a:solidFill>
        </p:spPr>
        <p:txBody>
          <a:bodyPr/>
          <a:lstStyle/>
          <a:p>
            <a:r>
              <a:rPr lang="en-US" sz="2400" dirty="0"/>
              <a:t>Q2: </a:t>
            </a:r>
            <a:r>
              <a:rPr lang="en-US" sz="2400" dirty="0" err="1"/>
              <a:t>Thầy</a:t>
            </a:r>
            <a:r>
              <a:rPr lang="en-US" sz="2400" dirty="0"/>
              <a:t> </a:t>
            </a:r>
            <a:r>
              <a:rPr lang="en-US" sz="2400" dirty="0" err="1"/>
              <a:t>Cường</a:t>
            </a:r>
            <a:r>
              <a:rPr lang="en-US" sz="2400" dirty="0"/>
              <a:t> </a:t>
            </a:r>
            <a:r>
              <a:rPr lang="en-US" sz="2400" dirty="0" err="1"/>
              <a:t>muốn</a:t>
            </a:r>
            <a:r>
              <a:rPr lang="en-US" sz="2400" dirty="0"/>
              <a:t> 1app </a:t>
            </a:r>
            <a:r>
              <a:rPr lang="en-US" sz="2400" dirty="0" err="1"/>
              <a:t>xịn</a:t>
            </a:r>
            <a:r>
              <a:rPr lang="en-US" sz="2400" dirty="0"/>
              <a:t> </a:t>
            </a:r>
            <a:r>
              <a:rPr lang="en-US" sz="2400" dirty="0" err="1"/>
              <a:t>xò</a:t>
            </a:r>
            <a:r>
              <a:rPr lang="en-US" sz="2400" dirty="0"/>
              <a:t> </a:t>
            </a:r>
            <a:r>
              <a:rPr lang="en-US" sz="2400" dirty="0" err="1"/>
              <a:t>để</a:t>
            </a:r>
            <a:r>
              <a:rPr lang="en-US" sz="2400" dirty="0"/>
              <a:t> </a:t>
            </a:r>
            <a:r>
              <a:rPr lang="en-US" sz="2400" dirty="0" err="1"/>
              <a:t>quản</a:t>
            </a:r>
            <a:r>
              <a:rPr lang="en-US" sz="2400" dirty="0"/>
              <a:t> </a:t>
            </a:r>
            <a:r>
              <a:rPr lang="en-US" sz="2400" dirty="0" err="1"/>
              <a:t>lý</a:t>
            </a:r>
            <a:endParaRPr lang="en-US" sz="2400" dirty="0"/>
          </a:p>
        </p:txBody>
      </p:sp>
      <p:sp>
        <p:nvSpPr>
          <p:cNvPr id="3" name="Content Placeholder 2">
            <a:extLst>
              <a:ext uri="{FF2B5EF4-FFF2-40B4-BE49-F238E27FC236}">
                <a16:creationId xmlns:a16="http://schemas.microsoft.com/office/drawing/2014/main" id="{7B708208-A53A-E729-0957-F4E495E1800A}"/>
              </a:ext>
            </a:extLst>
          </p:cNvPr>
          <p:cNvSpPr>
            <a:spLocks noGrp="1"/>
          </p:cNvSpPr>
          <p:nvPr>
            <p:ph idx="4294967295"/>
          </p:nvPr>
        </p:nvSpPr>
        <p:spPr>
          <a:xfrm>
            <a:off x="914400" y="1282175"/>
            <a:ext cx="7718425" cy="3416300"/>
          </a:xfrm>
          <a:solidFill>
            <a:schemeClr val="bg2">
              <a:lumMod val="90000"/>
            </a:schemeClr>
          </a:solidFill>
        </p:spPr>
        <p:txBody>
          <a:bodyPr>
            <a:noAutofit/>
          </a:bodyPr>
          <a:lstStyle/>
          <a:p>
            <a:pPr marL="127000" indent="0">
              <a:buNone/>
            </a:pPr>
            <a:r>
              <a:rPr lang="en-US" dirty="0" err="1">
                <a:latin typeface="+mj-lt"/>
              </a:rPr>
              <a:t>Giúp</a:t>
            </a:r>
            <a:r>
              <a:rPr lang="en-US" dirty="0">
                <a:latin typeface="+mj-lt"/>
              </a:rPr>
              <a:t> </a:t>
            </a:r>
            <a:r>
              <a:rPr lang="en-US" dirty="0" err="1">
                <a:latin typeface="+mj-lt"/>
              </a:rPr>
              <a:t>Hương</a:t>
            </a:r>
            <a:r>
              <a:rPr lang="en-US" dirty="0">
                <a:latin typeface="+mj-lt"/>
              </a:rPr>
              <a:t> p</a:t>
            </a:r>
            <a:r>
              <a:rPr lang="vi-VN" dirty="0">
                <a:latin typeface="+mj-lt"/>
              </a:rPr>
              <a:t>hân tích và thiết kế một chương trình quản lý sách trong </a:t>
            </a:r>
            <a:r>
              <a:rPr lang="en-US" dirty="0" err="1">
                <a:latin typeface="+mj-lt"/>
              </a:rPr>
              <a:t>Techmaster</a:t>
            </a:r>
            <a:r>
              <a:rPr lang="vi-VN" dirty="0">
                <a:latin typeface="+mj-lt"/>
              </a:rPr>
              <a:t>. Chương trình thực hiện các nhiệm vụ sau</a:t>
            </a:r>
            <a:r>
              <a:rPr lang="en-US" dirty="0">
                <a:latin typeface="+mj-lt"/>
              </a:rPr>
              <a:t>:</a:t>
            </a:r>
            <a:r>
              <a:rPr lang="vi-VN" dirty="0">
                <a:latin typeface="+mj-lt"/>
              </a:rPr>
              <a:t> </a:t>
            </a:r>
            <a:endParaRPr lang="en-US" dirty="0">
              <a:latin typeface="+mj-lt"/>
            </a:endParaRPr>
          </a:p>
          <a:p>
            <a:pPr marL="127000" indent="0">
              <a:buNone/>
            </a:pPr>
            <a:r>
              <a:rPr lang="vi-VN" dirty="0">
                <a:latin typeface="+mj-lt"/>
              </a:rPr>
              <a:t>▪ Nhiệm vụ 1 - Quản lý sách: Cho phép thêm, xóa, sửa đổi, thông tin về các sách trong </a:t>
            </a:r>
            <a:r>
              <a:rPr lang="en-US" dirty="0" err="1">
                <a:latin typeface="+mj-lt"/>
              </a:rPr>
              <a:t>Techmaster</a:t>
            </a:r>
            <a:r>
              <a:rPr lang="vi-VN" dirty="0">
                <a:latin typeface="+mj-lt"/>
              </a:rPr>
              <a:t>. Một quyển </a:t>
            </a:r>
            <a:r>
              <a:rPr lang="en-US" dirty="0" err="1">
                <a:latin typeface="+mj-lt"/>
              </a:rPr>
              <a:t>gồm</a:t>
            </a:r>
            <a:r>
              <a:rPr lang="vi-VN" dirty="0">
                <a:latin typeface="+mj-lt"/>
              </a:rPr>
              <a:t>: </a:t>
            </a:r>
            <a:r>
              <a:rPr lang="en-US" dirty="0">
                <a:latin typeface="+mj-lt"/>
              </a:rPr>
              <a:t>Id, name</a:t>
            </a:r>
            <a:r>
              <a:rPr lang="vi-VN" dirty="0">
                <a:latin typeface="+mj-lt"/>
              </a:rPr>
              <a:t>, </a:t>
            </a:r>
            <a:r>
              <a:rPr lang="en-US" dirty="0">
                <a:latin typeface="+mj-lt"/>
              </a:rPr>
              <a:t>c</a:t>
            </a:r>
            <a:r>
              <a:rPr lang="vi-VN" dirty="0">
                <a:latin typeface="+mj-lt"/>
              </a:rPr>
              <a:t>hủ đề, </a:t>
            </a:r>
            <a:r>
              <a:rPr lang="en-US" dirty="0">
                <a:latin typeface="+mj-lt"/>
              </a:rPr>
              <a:t>t</a:t>
            </a:r>
            <a:r>
              <a:rPr lang="vi-VN" dirty="0">
                <a:latin typeface="+mj-lt"/>
              </a:rPr>
              <a:t>ác giả, </a:t>
            </a:r>
            <a:r>
              <a:rPr lang="en-US" dirty="0">
                <a:latin typeface="+mj-lt"/>
              </a:rPr>
              <a:t>s</a:t>
            </a:r>
            <a:r>
              <a:rPr lang="vi-VN" dirty="0">
                <a:latin typeface="+mj-lt"/>
              </a:rPr>
              <a:t>ố </a:t>
            </a:r>
            <a:r>
              <a:rPr lang="en-US" dirty="0" err="1">
                <a:latin typeface="+mj-lt"/>
              </a:rPr>
              <a:t>lượng</a:t>
            </a:r>
            <a:r>
              <a:rPr lang="en-US" dirty="0">
                <a:latin typeface="+mj-lt"/>
              </a:rPr>
              <a:t> </a:t>
            </a:r>
            <a:r>
              <a:rPr lang="vi-VN" dirty="0">
                <a:latin typeface="+mj-lt"/>
              </a:rPr>
              <a:t>còn trong thư viện. </a:t>
            </a:r>
            <a:endParaRPr lang="en-US" dirty="0">
              <a:latin typeface="+mj-lt"/>
            </a:endParaRPr>
          </a:p>
          <a:p>
            <a:pPr marL="127000" indent="0">
              <a:buNone/>
            </a:pPr>
            <a:r>
              <a:rPr lang="vi-VN" dirty="0">
                <a:latin typeface="+mj-lt"/>
              </a:rPr>
              <a:t>▪ Nhiệm vụ 2 - Quản lý người đọc: Cho phép thêm, xóa, sửa đổi, tìm kiếm thông tin về người đọc trong thư viện. Người đọc </a:t>
            </a:r>
            <a:r>
              <a:rPr lang="en-US" dirty="0" err="1">
                <a:latin typeface="+mj-lt"/>
              </a:rPr>
              <a:t>gồm</a:t>
            </a:r>
            <a:r>
              <a:rPr lang="vi-VN" dirty="0">
                <a:latin typeface="+mj-lt"/>
              </a:rPr>
              <a:t>: </a:t>
            </a:r>
            <a:r>
              <a:rPr lang="en-US" dirty="0">
                <a:latin typeface="+mj-lt"/>
              </a:rPr>
              <a:t>Id, name</a:t>
            </a:r>
            <a:r>
              <a:rPr lang="vi-VN" dirty="0">
                <a:latin typeface="+mj-lt"/>
              </a:rPr>
              <a:t>, </a:t>
            </a:r>
            <a:r>
              <a:rPr lang="en-US" dirty="0">
                <a:latin typeface="+mj-lt"/>
              </a:rPr>
              <a:t>s</a:t>
            </a:r>
            <a:r>
              <a:rPr lang="vi-VN" dirty="0">
                <a:latin typeface="+mj-lt"/>
              </a:rPr>
              <a:t>ố điện thoại, </a:t>
            </a:r>
            <a:r>
              <a:rPr lang="en-US" dirty="0">
                <a:latin typeface="+mj-lt"/>
              </a:rPr>
              <a:t>đ</a:t>
            </a:r>
            <a:r>
              <a:rPr lang="vi-VN" dirty="0">
                <a:latin typeface="+mj-lt"/>
              </a:rPr>
              <a:t>ịa chỉ. </a:t>
            </a:r>
            <a:endParaRPr lang="en-US" dirty="0">
              <a:latin typeface="+mj-lt"/>
            </a:endParaRPr>
          </a:p>
          <a:p>
            <a:pPr marL="127000" indent="0">
              <a:buNone/>
            </a:pPr>
            <a:r>
              <a:rPr lang="vi-VN" dirty="0">
                <a:latin typeface="+mj-lt"/>
              </a:rPr>
              <a:t>▪ Nhiệm vụ 3 - Quản lý mượn trả sách: Cho phép tạo phiếu mượn sách, và cho phép người đọc trả sách</a:t>
            </a:r>
            <a:r>
              <a:rPr lang="en-US" dirty="0">
                <a:latin typeface="+mj-lt"/>
              </a:rPr>
              <a:t>.</a:t>
            </a:r>
            <a:r>
              <a:rPr lang="vi-VN" dirty="0">
                <a:latin typeface="+mj-lt"/>
              </a:rPr>
              <a:t> Thông tin về phiếu mượn sách bao gồm: </a:t>
            </a:r>
            <a:r>
              <a:rPr lang="en-US" dirty="0">
                <a:latin typeface="+mj-lt"/>
              </a:rPr>
              <a:t>n</a:t>
            </a:r>
            <a:r>
              <a:rPr lang="vi-VN" dirty="0">
                <a:latin typeface="+mj-lt"/>
              </a:rPr>
              <a:t>gười mượn, </a:t>
            </a:r>
            <a:r>
              <a:rPr lang="en-US" dirty="0">
                <a:latin typeface="+mj-lt"/>
              </a:rPr>
              <a:t>s</a:t>
            </a:r>
            <a:r>
              <a:rPr lang="vi-VN" dirty="0">
                <a:latin typeface="+mj-lt"/>
              </a:rPr>
              <a:t>ách được mượn, </a:t>
            </a:r>
            <a:r>
              <a:rPr lang="en-US" dirty="0">
                <a:latin typeface="+mj-lt"/>
              </a:rPr>
              <a:t>n</a:t>
            </a:r>
            <a:r>
              <a:rPr lang="vi-VN" dirty="0">
                <a:latin typeface="+mj-lt"/>
              </a:rPr>
              <a:t>gày mượn, </a:t>
            </a:r>
            <a:r>
              <a:rPr lang="en-US" dirty="0" err="1">
                <a:latin typeface="+mj-lt"/>
              </a:rPr>
              <a:t>ngày</a:t>
            </a:r>
            <a:r>
              <a:rPr lang="en-US" dirty="0">
                <a:latin typeface="+mj-lt"/>
              </a:rPr>
              <a:t> h</a:t>
            </a:r>
            <a:r>
              <a:rPr lang="vi-VN" dirty="0">
                <a:latin typeface="+mj-lt"/>
              </a:rPr>
              <a:t>ạn phải trả</a:t>
            </a:r>
            <a:endParaRPr lang="en-US" dirty="0">
              <a:latin typeface="+mj-lt"/>
            </a:endParaRPr>
          </a:p>
        </p:txBody>
      </p:sp>
    </p:spTree>
    <p:extLst>
      <p:ext uri="{BB962C8B-B14F-4D97-AF65-F5344CB8AC3E}">
        <p14:creationId xmlns:p14="http://schemas.microsoft.com/office/powerpoint/2010/main" val="384753366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AAA0FC6F-48FD-08A0-F3BA-0B4EEB4D4E7D}"/>
              </a:ext>
            </a:extLst>
          </p:cNvPr>
          <p:cNvSpPr>
            <a:spLocks noGrp="1"/>
          </p:cNvSpPr>
          <p:nvPr>
            <p:ph sz="half" idx="2"/>
          </p:nvPr>
        </p:nvSpPr>
        <p:spPr>
          <a:xfrm>
            <a:off x="386953" y="125015"/>
            <a:ext cx="3868340" cy="4893469"/>
          </a:xfrm>
        </p:spPr>
        <p:txBody>
          <a:bodyPr/>
          <a:lstStyle/>
          <a:p>
            <a:pPr algn="l">
              <a:buFont typeface="Arial" panose="020B0604020202020204" pitchFamily="34" charset="0"/>
              <a:buChar char="•"/>
            </a:pPr>
            <a:r>
              <a:rPr lang="vi-VN" b="0" i="0" dirty="0">
                <a:solidFill>
                  <a:schemeClr val="tx1">
                    <a:lumMod val="75000"/>
                    <a:lumOff val="25000"/>
                  </a:schemeClr>
                </a:solidFill>
                <a:effectLst/>
                <a:latin typeface="-apple-system"/>
              </a:rPr>
              <a:t>Tạo một lớp Phone để đại diện cho một điện thoại di động với các thuộc tính như tên, hãng sản xuất, mô tả, giá tiền, số lượng, v.v.</a:t>
            </a:r>
          </a:p>
          <a:p>
            <a:pPr algn="l">
              <a:buFont typeface="Arial" panose="020B0604020202020204" pitchFamily="34" charset="0"/>
              <a:buChar char="•"/>
            </a:pPr>
            <a:r>
              <a:rPr lang="vi-VN" b="0" i="0" dirty="0">
                <a:solidFill>
                  <a:schemeClr val="tx1">
                    <a:lumMod val="75000"/>
                    <a:lumOff val="25000"/>
                  </a:schemeClr>
                </a:solidFill>
                <a:effectLst/>
                <a:latin typeface="-apple-system"/>
              </a:rPr>
              <a:t>Tạo một lớp PhoneStore để đại diện cho cửa hàng điện thoại di động với các phương thức như thêm điện thoại vào kho hàng, xóa điện thoại khỏi kho hàng, tìm kiếm điện thoại theo tên hoặc hãng sản xuất, v.v.</a:t>
            </a:r>
          </a:p>
          <a:p>
            <a:pPr algn="l">
              <a:buFont typeface="Arial" panose="020B0604020202020204" pitchFamily="34" charset="0"/>
              <a:buChar char="•"/>
            </a:pPr>
            <a:r>
              <a:rPr lang="vi-VN" b="0" i="0" dirty="0">
                <a:solidFill>
                  <a:schemeClr val="tx1">
                    <a:lumMod val="75000"/>
                    <a:lumOff val="25000"/>
                  </a:schemeClr>
                </a:solidFill>
                <a:effectLst/>
                <a:latin typeface="-apple-system"/>
              </a:rPr>
              <a:t>Tạo một lớp Customer để đại diện cho khách hàng với các thuộc tính như tên, địa chỉ, số điện thoại, danh sách điện thoại đã mua, số tiền đã thanh toán, v.v.</a:t>
            </a:r>
          </a:p>
          <a:p>
            <a:pPr algn="l">
              <a:buFont typeface="Arial" panose="020B0604020202020204" pitchFamily="34" charset="0"/>
              <a:buChar char="•"/>
            </a:pPr>
            <a:r>
              <a:rPr lang="vi-VN" b="0" i="0" dirty="0">
                <a:solidFill>
                  <a:schemeClr val="tx1">
                    <a:lumMod val="75000"/>
                    <a:lumOff val="25000"/>
                  </a:schemeClr>
                </a:solidFill>
                <a:effectLst/>
                <a:latin typeface="-apple-system"/>
              </a:rPr>
              <a:t>Tạo một lớp CustomerManager để quản lý danh sách khách hàng với các phương thức như thêm khách hàng mới, xóa khách hàng, tìm kiếm khách hàng theo tên hoặc số điện thoại, v.v.</a:t>
            </a:r>
          </a:p>
          <a:p>
            <a:endParaRPr lang="en-US" dirty="0"/>
          </a:p>
        </p:txBody>
      </p:sp>
      <p:sp>
        <p:nvSpPr>
          <p:cNvPr id="8" name="Content Placeholder 7">
            <a:extLst>
              <a:ext uri="{FF2B5EF4-FFF2-40B4-BE49-F238E27FC236}">
                <a16:creationId xmlns:a16="http://schemas.microsoft.com/office/drawing/2014/main" id="{05853C75-3A38-559D-3F5B-802AC1B817C9}"/>
              </a:ext>
            </a:extLst>
          </p:cNvPr>
          <p:cNvSpPr>
            <a:spLocks noGrp="1"/>
          </p:cNvSpPr>
          <p:nvPr>
            <p:ph sz="quarter" idx="4"/>
          </p:nvPr>
        </p:nvSpPr>
        <p:spPr>
          <a:xfrm>
            <a:off x="4888708" y="21431"/>
            <a:ext cx="3887391" cy="4629150"/>
          </a:xfrm>
        </p:spPr>
        <p:txBody>
          <a:bodyPr/>
          <a:lstStyle/>
          <a:p>
            <a:pPr marL="127000" indent="0" algn="l">
              <a:buNone/>
            </a:pPr>
            <a:r>
              <a:rPr lang="en-US" b="0" i="0" dirty="0" err="1">
                <a:solidFill>
                  <a:schemeClr val="accent6">
                    <a:lumMod val="60000"/>
                    <a:lumOff val="40000"/>
                  </a:schemeClr>
                </a:solidFill>
                <a:effectLst/>
                <a:latin typeface="-apple-system"/>
              </a:rPr>
              <a:t>Yêu</a:t>
            </a:r>
            <a:r>
              <a:rPr lang="en-US" b="0" i="0" dirty="0">
                <a:solidFill>
                  <a:schemeClr val="accent6">
                    <a:lumMod val="60000"/>
                    <a:lumOff val="40000"/>
                  </a:schemeClr>
                </a:solidFill>
                <a:effectLst/>
                <a:latin typeface="-apple-system"/>
              </a:rPr>
              <a:t> </a:t>
            </a:r>
            <a:r>
              <a:rPr lang="en-US" b="0" i="0" dirty="0" err="1">
                <a:solidFill>
                  <a:schemeClr val="accent6">
                    <a:lumMod val="60000"/>
                    <a:lumOff val="40000"/>
                  </a:schemeClr>
                </a:solidFill>
                <a:effectLst/>
                <a:latin typeface="-apple-system"/>
              </a:rPr>
              <a:t>cầu</a:t>
            </a:r>
            <a:r>
              <a:rPr lang="en-US" b="0" i="0" dirty="0">
                <a:solidFill>
                  <a:schemeClr val="tx1">
                    <a:lumMod val="75000"/>
                    <a:lumOff val="25000"/>
                  </a:schemeClr>
                </a:solidFill>
                <a:effectLst/>
                <a:latin typeface="-apple-system"/>
              </a:rPr>
              <a:t>:</a:t>
            </a:r>
          </a:p>
          <a:p>
            <a:pPr algn="l">
              <a:buFont typeface="Arial" panose="020B0604020202020204" pitchFamily="34" charset="0"/>
              <a:buChar char="•"/>
            </a:pPr>
            <a:r>
              <a:rPr lang="vi-VN" b="0" i="0" dirty="0">
                <a:solidFill>
                  <a:schemeClr val="tx1">
                    <a:lumMod val="75000"/>
                    <a:lumOff val="25000"/>
                  </a:schemeClr>
                </a:solidFill>
                <a:effectLst/>
                <a:latin typeface="-apple-system"/>
              </a:rPr>
              <a:t>Sử dụng một Map để lưu trữ thông tin các điện thoại và khách hàng và sử dụng các phương thức của lớp PhoneStore và CustomerManager để quản lý dữ liệu.</a:t>
            </a:r>
          </a:p>
          <a:p>
            <a:pPr algn="l">
              <a:buFont typeface="Arial" panose="020B0604020202020204" pitchFamily="34" charset="0"/>
              <a:buChar char="•"/>
            </a:pPr>
            <a:r>
              <a:rPr lang="vi-VN" b="0" i="0" dirty="0">
                <a:solidFill>
                  <a:schemeClr val="tx1">
                    <a:lumMod val="75000"/>
                    <a:lumOff val="25000"/>
                  </a:schemeClr>
                </a:solidFill>
                <a:effectLst/>
                <a:latin typeface="-apple-system"/>
              </a:rPr>
              <a:t>Thêm vào đó, tạo một lớp SalesReport để lưu trữ thông tin về doanh thu bán hàng của cửa hàng. Sử dụng một Map để lưu trữ thông tin về doanh thu bán hàng của mỗi khách hàng và sử dụng các phương thức của lớp SalesReport để tính toán doanh thu và quản lý dữ liệu.</a:t>
            </a:r>
          </a:p>
          <a:p>
            <a:pPr algn="l">
              <a:buFont typeface="Arial" panose="020B0604020202020204" pitchFamily="34" charset="0"/>
              <a:buChar char="•"/>
            </a:pPr>
            <a:r>
              <a:rPr lang="vi-VN" b="0" i="0" dirty="0">
                <a:solidFill>
                  <a:schemeClr val="tx1">
                    <a:lumMod val="75000"/>
                    <a:lumOff val="25000"/>
                  </a:schemeClr>
                </a:solidFill>
                <a:effectLst/>
                <a:latin typeface="-apple-system"/>
              </a:rPr>
              <a:t>Khi khách hàng mua điện thoại, cập nhật danh sách điện thoại đã mua và số tiền đã thanh toán trong thông tin khách hàng. Nếu khách hàng trả lại điện thoại, cập nhật lại số lượng điện thoại trong kho hàng và xóa thông tin điện thoại đó khỏi danh sách đã mua của khách</a:t>
            </a:r>
            <a:endParaRPr lang="en-US" dirty="0"/>
          </a:p>
        </p:txBody>
      </p:sp>
    </p:spTree>
    <p:extLst>
      <p:ext uri="{BB962C8B-B14F-4D97-AF65-F5344CB8AC3E}">
        <p14:creationId xmlns:p14="http://schemas.microsoft.com/office/powerpoint/2010/main" val="2673595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5"/>
          <p:cNvSpPr/>
          <p:nvPr/>
        </p:nvSpPr>
        <p:spPr>
          <a:xfrm>
            <a:off x="3810294" y="1405851"/>
            <a:ext cx="1653900" cy="930000"/>
          </a:xfrm>
          <a:prstGeom prst="ellipse">
            <a:avLst/>
          </a:prstGeom>
          <a:solidFill>
            <a:srgbClr val="BF7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5"/>
          <p:cNvSpPr txBox="1">
            <a:spLocks noGrp="1"/>
          </p:cNvSpPr>
          <p:nvPr>
            <p:ph type="title"/>
          </p:nvPr>
        </p:nvSpPr>
        <p:spPr>
          <a:xfrm>
            <a:off x="1756194" y="2652251"/>
            <a:ext cx="5762100" cy="5205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Comparator</a:t>
            </a:r>
            <a:br>
              <a:rPr lang="en" dirty="0"/>
            </a:br>
            <a:r>
              <a:rPr lang="en" dirty="0"/>
              <a:t>vs</a:t>
            </a:r>
            <a:br>
              <a:rPr lang="en" dirty="0"/>
            </a:br>
            <a:r>
              <a:rPr lang="en" dirty="0"/>
              <a:t>Comparable</a:t>
            </a:r>
            <a:endParaRPr dirty="0"/>
          </a:p>
        </p:txBody>
      </p:sp>
      <p:sp>
        <p:nvSpPr>
          <p:cNvPr id="322" name="Google Shape;322;p35"/>
          <p:cNvSpPr txBox="1">
            <a:spLocks noGrp="1"/>
          </p:cNvSpPr>
          <p:nvPr>
            <p:ph type="title" idx="2"/>
          </p:nvPr>
        </p:nvSpPr>
        <p:spPr>
          <a:xfrm>
            <a:off x="4187694" y="1513701"/>
            <a:ext cx="899100" cy="68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sp>
        <p:nvSpPr>
          <p:cNvPr id="324" name="Google Shape;324;p35"/>
          <p:cNvSpPr/>
          <p:nvPr/>
        </p:nvSpPr>
        <p:spPr>
          <a:xfrm>
            <a:off x="5269771" y="1513701"/>
            <a:ext cx="229551" cy="273877"/>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5"/>
          <p:cNvSpPr/>
          <p:nvPr/>
        </p:nvSpPr>
        <p:spPr>
          <a:xfrm>
            <a:off x="3555324" y="1003827"/>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a:off x="6947966" y="2007267"/>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a:off x="7517554" y="1243413"/>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5"/>
          <p:cNvSpPr/>
          <p:nvPr/>
        </p:nvSpPr>
        <p:spPr>
          <a:xfrm>
            <a:off x="1121453" y="1189107"/>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a:off x="2299726" y="1597073"/>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a:off x="1344363" y="1904269"/>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a:off x="5086788" y="549519"/>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5"/>
          <p:cNvSpPr/>
          <p:nvPr/>
        </p:nvSpPr>
        <p:spPr>
          <a:xfrm>
            <a:off x="6394566" y="792882"/>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5"/>
          <p:cNvSpPr/>
          <p:nvPr/>
        </p:nvSpPr>
        <p:spPr>
          <a:xfrm>
            <a:off x="5855826" y="1371787"/>
            <a:ext cx="90600" cy="107163"/>
          </a:xfrm>
          <a:custGeom>
            <a:avLst/>
            <a:gdLst/>
            <a:ahLst/>
            <a:cxnLst/>
            <a:rect l="l" t="t" r="r" b="b"/>
            <a:pathLst>
              <a:path w="3282" h="3882" extrusionOk="0">
                <a:moveTo>
                  <a:pt x="1655" y="1"/>
                </a:moveTo>
                <a:lnTo>
                  <a:pt x="1028" y="1285"/>
                </a:lnTo>
                <a:lnTo>
                  <a:pt x="0" y="1912"/>
                </a:lnTo>
                <a:lnTo>
                  <a:pt x="1028" y="2569"/>
                </a:lnTo>
                <a:lnTo>
                  <a:pt x="1655" y="3881"/>
                </a:lnTo>
                <a:lnTo>
                  <a:pt x="2226" y="2569"/>
                </a:lnTo>
                <a:lnTo>
                  <a:pt x="3282" y="1912"/>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4416833" y="2269695"/>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a:off x="2999407" y="2108023"/>
            <a:ext cx="90600" cy="107163"/>
          </a:xfrm>
          <a:custGeom>
            <a:avLst/>
            <a:gdLst/>
            <a:ahLst/>
            <a:cxnLst/>
            <a:rect l="l" t="t" r="r" b="b"/>
            <a:pathLst>
              <a:path w="3282" h="3882" extrusionOk="0">
                <a:moveTo>
                  <a:pt x="1655" y="1"/>
                </a:moveTo>
                <a:lnTo>
                  <a:pt x="1085" y="1285"/>
                </a:lnTo>
                <a:lnTo>
                  <a:pt x="1" y="1941"/>
                </a:lnTo>
                <a:lnTo>
                  <a:pt x="1085" y="2597"/>
                </a:lnTo>
                <a:lnTo>
                  <a:pt x="1655" y="3881"/>
                </a:lnTo>
                <a:lnTo>
                  <a:pt x="2226" y="2597"/>
                </a:lnTo>
                <a:lnTo>
                  <a:pt x="3282" y="1941"/>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36"/>
          <p:cNvSpPr txBox="1">
            <a:spLocks noGrp="1"/>
          </p:cNvSpPr>
          <p:nvPr>
            <p:ph type="title"/>
          </p:nvPr>
        </p:nvSpPr>
        <p:spPr>
          <a:xfrm>
            <a:off x="713225" y="445025"/>
            <a:ext cx="7717500" cy="572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dirty="0"/>
              <a:t>Comparator</a:t>
            </a:r>
            <a:endParaRPr dirty="0"/>
          </a:p>
        </p:txBody>
      </p:sp>
      <p:sp>
        <p:nvSpPr>
          <p:cNvPr id="341" name="Google Shape;341;p36"/>
          <p:cNvSpPr txBox="1">
            <a:spLocks noGrp="1"/>
          </p:cNvSpPr>
          <p:nvPr>
            <p:ph type="subTitle" idx="1"/>
          </p:nvPr>
        </p:nvSpPr>
        <p:spPr>
          <a:xfrm>
            <a:off x="1672800" y="1468225"/>
            <a:ext cx="5798400" cy="2383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err="1">
                <a:solidFill>
                  <a:schemeClr val="dk1"/>
                </a:solidFill>
              </a:rPr>
              <a:t>Là</a:t>
            </a:r>
            <a:r>
              <a:rPr lang="en-US" dirty="0">
                <a:solidFill>
                  <a:schemeClr val="dk1"/>
                </a:solidFill>
              </a:rPr>
              <a:t> interface </a:t>
            </a:r>
            <a:r>
              <a:rPr lang="en-US" dirty="0" err="1">
                <a:solidFill>
                  <a:schemeClr val="dk1"/>
                </a:solidFill>
              </a:rPr>
              <a:t>dùng</a:t>
            </a:r>
            <a:r>
              <a:rPr lang="en-US" dirty="0">
                <a:solidFill>
                  <a:schemeClr val="dk1"/>
                </a:solidFill>
              </a:rPr>
              <a:t> </a:t>
            </a:r>
            <a:r>
              <a:rPr lang="en-US" dirty="0" err="1">
                <a:solidFill>
                  <a:schemeClr val="dk1"/>
                </a:solidFill>
              </a:rPr>
              <a:t>để</a:t>
            </a:r>
            <a:r>
              <a:rPr lang="en-US" dirty="0">
                <a:solidFill>
                  <a:schemeClr val="dk1"/>
                </a:solidFill>
              </a:rPr>
              <a:t> </a:t>
            </a:r>
            <a:r>
              <a:rPr lang="en-US" dirty="0" err="1">
                <a:solidFill>
                  <a:schemeClr val="dk1"/>
                </a:solidFill>
              </a:rPr>
              <a:t>sắp</a:t>
            </a:r>
            <a:r>
              <a:rPr lang="en-US" dirty="0">
                <a:solidFill>
                  <a:schemeClr val="dk1"/>
                </a:solidFill>
              </a:rPr>
              <a:t> </a:t>
            </a:r>
            <a:r>
              <a:rPr lang="en-US" dirty="0" err="1">
                <a:solidFill>
                  <a:schemeClr val="dk1"/>
                </a:solidFill>
              </a:rPr>
              <a:t>xếp</a:t>
            </a:r>
            <a:r>
              <a:rPr lang="en-US" dirty="0">
                <a:solidFill>
                  <a:schemeClr val="dk1"/>
                </a:solidFill>
              </a:rPr>
              <a:t> </a:t>
            </a:r>
            <a:r>
              <a:rPr lang="en-US" dirty="0" err="1">
                <a:solidFill>
                  <a:schemeClr val="dk1"/>
                </a:solidFill>
              </a:rPr>
              <a:t>các</a:t>
            </a:r>
            <a:r>
              <a:rPr lang="en-US" dirty="0">
                <a:solidFill>
                  <a:schemeClr val="dk1"/>
                </a:solidFill>
              </a:rPr>
              <a:t> </a:t>
            </a:r>
            <a:r>
              <a:rPr lang="en-US" dirty="0" err="1">
                <a:solidFill>
                  <a:schemeClr val="dk1"/>
                </a:solidFill>
              </a:rPr>
              <a:t>đối</a:t>
            </a:r>
            <a:r>
              <a:rPr lang="en-US" dirty="0">
                <a:solidFill>
                  <a:schemeClr val="dk1"/>
                </a:solidFill>
              </a:rPr>
              <a:t> </a:t>
            </a:r>
            <a:r>
              <a:rPr lang="en-US" dirty="0" err="1">
                <a:solidFill>
                  <a:schemeClr val="dk1"/>
                </a:solidFill>
              </a:rPr>
              <a:t>tượng</a:t>
            </a:r>
            <a:r>
              <a:rPr lang="en-US" dirty="0">
                <a:solidFill>
                  <a:schemeClr val="dk1"/>
                </a:solidFill>
              </a:rPr>
              <a:t> </a:t>
            </a:r>
            <a:r>
              <a:rPr lang="en-US" dirty="0" err="1">
                <a:solidFill>
                  <a:schemeClr val="dk1"/>
                </a:solidFill>
              </a:rPr>
              <a:t>dựa</a:t>
            </a:r>
            <a:r>
              <a:rPr lang="en-US" dirty="0">
                <a:solidFill>
                  <a:schemeClr val="dk1"/>
                </a:solidFill>
              </a:rPr>
              <a:t> </a:t>
            </a:r>
            <a:r>
              <a:rPr lang="en-US" dirty="0" err="1">
                <a:solidFill>
                  <a:schemeClr val="dk1"/>
                </a:solidFill>
              </a:rPr>
              <a:t>trên</a:t>
            </a:r>
            <a:r>
              <a:rPr lang="en-US" dirty="0">
                <a:solidFill>
                  <a:schemeClr val="dk1"/>
                </a:solidFill>
              </a:rPr>
              <a:t> </a:t>
            </a:r>
            <a:r>
              <a:rPr lang="en-US" dirty="0" err="1">
                <a:solidFill>
                  <a:schemeClr val="dk1"/>
                </a:solidFill>
              </a:rPr>
              <a:t>thuộc</a:t>
            </a:r>
            <a:r>
              <a:rPr lang="en-US" dirty="0">
                <a:solidFill>
                  <a:schemeClr val="dk1"/>
                </a:solidFill>
              </a:rPr>
              <a:t> </a:t>
            </a:r>
            <a:r>
              <a:rPr lang="en-US" dirty="0" err="1">
                <a:solidFill>
                  <a:schemeClr val="dk1"/>
                </a:solidFill>
              </a:rPr>
              <a:t>tính</a:t>
            </a:r>
            <a:r>
              <a:rPr lang="en-US" dirty="0">
                <a:solidFill>
                  <a:schemeClr val="dk1"/>
                </a:solidFill>
              </a:rPr>
              <a:t> </a:t>
            </a:r>
            <a:r>
              <a:rPr lang="en-US" dirty="0" err="1">
                <a:solidFill>
                  <a:schemeClr val="dk1"/>
                </a:solidFill>
              </a:rPr>
              <a:t>người</a:t>
            </a:r>
            <a:r>
              <a:rPr lang="en-US" dirty="0">
                <a:solidFill>
                  <a:schemeClr val="dk1"/>
                </a:solidFill>
              </a:rPr>
              <a:t> </a:t>
            </a:r>
            <a:r>
              <a:rPr lang="en-US" dirty="0" err="1">
                <a:solidFill>
                  <a:schemeClr val="dk1"/>
                </a:solidFill>
              </a:rPr>
              <a:t>dùng</a:t>
            </a:r>
            <a:r>
              <a:rPr lang="en-US" dirty="0">
                <a:solidFill>
                  <a:schemeClr val="dk1"/>
                </a:solidFill>
              </a:rPr>
              <a:t> </a:t>
            </a:r>
            <a:r>
              <a:rPr lang="en-US" dirty="0" err="1">
                <a:solidFill>
                  <a:schemeClr val="dk1"/>
                </a:solidFill>
              </a:rPr>
              <a:t>định</a:t>
            </a:r>
            <a:r>
              <a:rPr lang="en-US" dirty="0">
                <a:solidFill>
                  <a:schemeClr val="dk1"/>
                </a:solidFill>
              </a:rPr>
              <a:t> </a:t>
            </a:r>
            <a:r>
              <a:rPr lang="en-US" dirty="0" err="1">
                <a:solidFill>
                  <a:schemeClr val="dk1"/>
                </a:solidFill>
              </a:rPr>
              <a:t>nghĩa</a:t>
            </a:r>
            <a:endParaRPr dirty="0">
              <a:solidFill>
                <a:schemeClr val="dk1"/>
              </a:solidFill>
            </a:endParaRPr>
          </a:p>
          <a:p>
            <a:pPr>
              <a:spcBef>
                <a:spcPts val="1600"/>
              </a:spcBef>
            </a:pPr>
            <a:r>
              <a:rPr lang="en-US" dirty="0"/>
              <a:t>Khi so </a:t>
            </a:r>
            <a:r>
              <a:rPr lang="en-US" dirty="0" err="1"/>
              <a:t>sánh</a:t>
            </a:r>
            <a:r>
              <a:rPr lang="en-US" dirty="0"/>
              <a:t> </a:t>
            </a:r>
            <a:r>
              <a:rPr lang="en-US" dirty="0" err="1"/>
              <a:t>kiểu</a:t>
            </a:r>
            <a:r>
              <a:rPr lang="en-US" dirty="0"/>
              <a:t> String -&gt; </a:t>
            </a:r>
            <a:r>
              <a:rPr lang="en-US" dirty="0" err="1"/>
              <a:t>Sử</a:t>
            </a:r>
            <a:r>
              <a:rPr lang="en-US" dirty="0"/>
              <a:t> </a:t>
            </a:r>
            <a:r>
              <a:rPr lang="en-US" dirty="0" err="1"/>
              <a:t>dụng</a:t>
            </a:r>
            <a:r>
              <a:rPr lang="en-US" dirty="0"/>
              <a:t> </a:t>
            </a:r>
            <a:r>
              <a:rPr lang="en-US" dirty="0" err="1"/>
              <a:t>comparaTo</a:t>
            </a:r>
            <a:r>
              <a:rPr lang="en-US" dirty="0"/>
              <a:t>()</a:t>
            </a:r>
          </a:p>
          <a:p>
            <a:pPr>
              <a:spcBef>
                <a:spcPts val="1600"/>
              </a:spcBef>
            </a:pPr>
            <a:r>
              <a:rPr lang="en-US" dirty="0"/>
              <a:t>Khi so </a:t>
            </a:r>
            <a:r>
              <a:rPr lang="en-US" dirty="0" err="1"/>
              <a:t>sánh</a:t>
            </a:r>
            <a:r>
              <a:rPr lang="en-US" dirty="0"/>
              <a:t> </a:t>
            </a:r>
            <a:r>
              <a:rPr lang="en-US" dirty="0" err="1"/>
              <a:t>kiểu</a:t>
            </a:r>
            <a:r>
              <a:rPr lang="en-US" dirty="0"/>
              <a:t> Number -&gt; </a:t>
            </a:r>
            <a:r>
              <a:rPr lang="en-US" dirty="0" err="1"/>
              <a:t>Sử</a:t>
            </a:r>
            <a:r>
              <a:rPr lang="en-US" dirty="0"/>
              <a:t> </a:t>
            </a:r>
            <a:r>
              <a:rPr lang="en-US" dirty="0" err="1"/>
              <a:t>dụng</a:t>
            </a:r>
            <a:r>
              <a:rPr lang="en-US" dirty="0"/>
              <a:t> </a:t>
            </a:r>
            <a:r>
              <a:rPr lang="en-US" dirty="0" err="1"/>
              <a:t>toán</a:t>
            </a:r>
            <a:r>
              <a:rPr lang="en-US" dirty="0"/>
              <a:t> </a:t>
            </a:r>
            <a:r>
              <a:rPr lang="en-US" dirty="0" err="1"/>
              <a:t>từ</a:t>
            </a:r>
            <a:r>
              <a:rPr lang="en-US" dirty="0"/>
              <a:t> “&gt;, &lt; </a:t>
            </a:r>
            <a:r>
              <a:rPr lang="en-US" dirty="0" err="1"/>
              <a:t>hoặc</a:t>
            </a:r>
            <a:r>
              <a:rPr lang="en-US" dirty="0"/>
              <a:t> –”</a:t>
            </a:r>
          </a:p>
          <a:p>
            <a:pPr>
              <a:spcBef>
                <a:spcPts val="1600"/>
              </a:spcBef>
            </a:pPr>
            <a:endParaRPr lang="en-US" dirty="0">
              <a:solidFill>
                <a:schemeClr val="dk1"/>
              </a:solidFill>
            </a:endParaRPr>
          </a:p>
          <a:p>
            <a:r>
              <a:rPr lang="en-US" dirty="0" err="1"/>
              <a:t>Mẹo</a:t>
            </a:r>
            <a:r>
              <a:rPr lang="en-US" dirty="0"/>
              <a:t> </a:t>
            </a:r>
            <a:r>
              <a:rPr lang="en-US" dirty="0" err="1"/>
              <a:t>nhớ</a:t>
            </a:r>
            <a:r>
              <a:rPr lang="en-US" dirty="0"/>
              <a:t>: </a:t>
            </a:r>
            <a:r>
              <a:rPr lang="en-US" dirty="0" err="1"/>
              <a:t>Chỉ</a:t>
            </a:r>
            <a:r>
              <a:rPr lang="en-US" dirty="0"/>
              <a:t> </a:t>
            </a:r>
            <a:r>
              <a:rPr lang="en-US" dirty="0" err="1"/>
              <a:t>nên</a:t>
            </a:r>
            <a:r>
              <a:rPr lang="en-US" dirty="0"/>
              <a:t> </a:t>
            </a:r>
            <a:r>
              <a:rPr lang="en-US" dirty="0" err="1"/>
              <a:t>dùng</a:t>
            </a:r>
            <a:r>
              <a:rPr lang="en-US" dirty="0"/>
              <a:t> </a:t>
            </a:r>
            <a:r>
              <a:rPr lang="en-US" dirty="0" err="1"/>
              <a:t>một</a:t>
            </a:r>
            <a:r>
              <a:rPr lang="en-US" dirty="0"/>
              <a:t> </a:t>
            </a:r>
            <a:r>
              <a:rPr lang="en-US" dirty="0" err="1"/>
              <a:t>loại</a:t>
            </a:r>
            <a:r>
              <a:rPr lang="en-US" dirty="0"/>
              <a:t> </a:t>
            </a:r>
            <a:r>
              <a:rPr lang="en-US" dirty="0" err="1"/>
              <a:t>toán</a:t>
            </a:r>
            <a:r>
              <a:rPr lang="en-US" dirty="0"/>
              <a:t> </a:t>
            </a:r>
            <a:r>
              <a:rPr lang="en-US" dirty="0" err="1"/>
              <a:t>tử</a:t>
            </a:r>
            <a:r>
              <a:rPr lang="en-US" dirty="0"/>
              <a:t> </a:t>
            </a:r>
            <a:r>
              <a:rPr lang="en-US" dirty="0" err="1"/>
              <a:t>để</a:t>
            </a:r>
            <a:r>
              <a:rPr lang="en-US" dirty="0"/>
              <a:t> </a:t>
            </a:r>
            <a:r>
              <a:rPr lang="en-US" dirty="0" err="1"/>
              <a:t>tránh</a:t>
            </a:r>
            <a:r>
              <a:rPr lang="en-US" dirty="0"/>
              <a:t> </a:t>
            </a:r>
            <a:r>
              <a:rPr lang="en-US" dirty="0" err="1"/>
              <a:t>gây</a:t>
            </a:r>
            <a:r>
              <a:rPr lang="en-US" dirty="0"/>
              <a:t> </a:t>
            </a:r>
            <a:r>
              <a:rPr lang="en-US" dirty="0" err="1"/>
              <a:t>nhầm</a:t>
            </a:r>
            <a:r>
              <a:rPr lang="en-US" dirty="0"/>
              <a:t> </a:t>
            </a:r>
            <a:r>
              <a:rPr lang="en-US" dirty="0" err="1"/>
              <a:t>lẫn</a:t>
            </a:r>
            <a:r>
              <a:rPr lang="en-US" dirty="0"/>
              <a:t> </a:t>
            </a:r>
            <a:r>
              <a:rPr lang="en-US" dirty="0" err="1"/>
              <a:t>và</a:t>
            </a:r>
            <a:r>
              <a:rPr lang="en-US" dirty="0"/>
              <a:t> </a:t>
            </a:r>
            <a:r>
              <a:rPr lang="en-US" dirty="0" err="1"/>
              <a:t>nhớ</a:t>
            </a:r>
            <a:r>
              <a:rPr lang="en-US" dirty="0"/>
              <a:t> </a:t>
            </a:r>
            <a:r>
              <a:rPr lang="en-US" dirty="0" err="1"/>
              <a:t>theo</a:t>
            </a:r>
            <a:r>
              <a:rPr lang="en-US" dirty="0"/>
              <a:t> </a:t>
            </a:r>
            <a:r>
              <a:rPr lang="en-US" dirty="0" err="1"/>
              <a:t>ví</a:t>
            </a:r>
            <a:r>
              <a:rPr lang="en-US" dirty="0"/>
              <a:t> </a:t>
            </a:r>
            <a:r>
              <a:rPr lang="en-US" dirty="0" err="1"/>
              <a:t>dụ</a:t>
            </a:r>
            <a:r>
              <a:rPr lang="en-US" dirty="0"/>
              <a:t> </a:t>
            </a:r>
            <a:r>
              <a:rPr lang="en-US" dirty="0" err="1"/>
              <a:t>sao</a:t>
            </a:r>
            <a:r>
              <a:rPr lang="en-US" dirty="0"/>
              <a:t>:</a:t>
            </a:r>
          </a:p>
          <a:p>
            <a:endParaRPr lang="en-US" dirty="0"/>
          </a:p>
          <a:p>
            <a:pPr marL="742950" lvl="1" indent="-285750">
              <a:buFont typeface="Wingdings" panose="05000000000000000000" pitchFamily="2" charset="2"/>
              <a:buChar char="ü"/>
            </a:pPr>
            <a:r>
              <a:rPr lang="en-US" dirty="0"/>
              <a:t>Return 01.getAge()-o2.getAge() -&gt; </a:t>
            </a:r>
            <a:r>
              <a:rPr lang="en-US" dirty="0" err="1"/>
              <a:t>tăng</a:t>
            </a:r>
            <a:r>
              <a:rPr lang="en-US" dirty="0"/>
              <a:t> </a:t>
            </a:r>
            <a:r>
              <a:rPr lang="en-US" dirty="0" err="1"/>
              <a:t>dần</a:t>
            </a:r>
            <a:endParaRPr lang="en-US" dirty="0"/>
          </a:p>
          <a:p>
            <a:pPr marL="742950" lvl="1" indent="-285750">
              <a:buFont typeface="Wingdings" panose="05000000000000000000" pitchFamily="2" charset="2"/>
              <a:buChar char="ü"/>
            </a:pPr>
            <a:endParaRPr lang="en-US" dirty="0"/>
          </a:p>
          <a:p>
            <a:pPr marL="742950" lvl="1" indent="-285750">
              <a:buFont typeface="Wingdings" panose="05000000000000000000" pitchFamily="2" charset="2"/>
              <a:buChar char="ü"/>
            </a:pPr>
            <a:r>
              <a:rPr lang="en-US" dirty="0"/>
              <a:t>Return o2.getAge()-o1.getAge() -&gt; </a:t>
            </a:r>
            <a:r>
              <a:rPr lang="en-US" dirty="0" err="1"/>
              <a:t>giảm</a:t>
            </a:r>
            <a:r>
              <a:rPr lang="en-US" dirty="0"/>
              <a:t> </a:t>
            </a:r>
            <a:r>
              <a:rPr lang="en-US" dirty="0" err="1"/>
              <a:t>dần</a:t>
            </a:r>
            <a:endParaRPr lang="en-US" dirty="0"/>
          </a:p>
        </p:txBody>
      </p:sp>
      <p:sp>
        <p:nvSpPr>
          <p:cNvPr id="342" name="Google Shape;342;p36"/>
          <p:cNvSpPr/>
          <p:nvPr/>
        </p:nvSpPr>
        <p:spPr>
          <a:xfrm rot="10800000" flipH="1">
            <a:off x="8454799" y="3692388"/>
            <a:ext cx="90600" cy="107163"/>
          </a:xfrm>
          <a:custGeom>
            <a:avLst/>
            <a:gdLst/>
            <a:ahLst/>
            <a:cxnLst/>
            <a:rect l="l" t="t" r="r" b="b"/>
            <a:pathLst>
              <a:path w="3282" h="3882" extrusionOk="0">
                <a:moveTo>
                  <a:pt x="1655" y="1"/>
                </a:moveTo>
                <a:lnTo>
                  <a:pt x="1084" y="1285"/>
                </a:lnTo>
                <a:lnTo>
                  <a:pt x="0" y="1970"/>
                </a:lnTo>
                <a:lnTo>
                  <a:pt x="1084" y="2597"/>
                </a:lnTo>
                <a:lnTo>
                  <a:pt x="1655" y="3881"/>
                </a:lnTo>
                <a:lnTo>
                  <a:pt x="2254" y="2597"/>
                </a:lnTo>
                <a:lnTo>
                  <a:pt x="3281" y="1970"/>
                </a:lnTo>
                <a:lnTo>
                  <a:pt x="2254"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6"/>
          <p:cNvSpPr/>
          <p:nvPr/>
        </p:nvSpPr>
        <p:spPr>
          <a:xfrm rot="10800000" flipH="1">
            <a:off x="7879041" y="4472146"/>
            <a:ext cx="159916" cy="189840"/>
          </a:xfrm>
          <a:custGeom>
            <a:avLst/>
            <a:gdLst/>
            <a:ahLst/>
            <a:cxnLst/>
            <a:rect l="l" t="t" r="r" b="b"/>
            <a:pathLst>
              <a:path w="5793" h="6877" extrusionOk="0">
                <a:moveTo>
                  <a:pt x="2882" y="0"/>
                </a:moveTo>
                <a:lnTo>
                  <a:pt x="1855" y="2283"/>
                </a:lnTo>
                <a:lnTo>
                  <a:pt x="0" y="3424"/>
                </a:lnTo>
                <a:lnTo>
                  <a:pt x="1855" y="4594"/>
                </a:lnTo>
                <a:lnTo>
                  <a:pt x="2882" y="6876"/>
                </a:lnTo>
                <a:lnTo>
                  <a:pt x="3938" y="4594"/>
                </a:lnTo>
                <a:lnTo>
                  <a:pt x="5792" y="3424"/>
                </a:lnTo>
                <a:lnTo>
                  <a:pt x="3938"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6"/>
          <p:cNvSpPr/>
          <p:nvPr/>
        </p:nvSpPr>
        <p:spPr>
          <a:xfrm rot="10800000" flipH="1">
            <a:off x="8331129" y="4336688"/>
            <a:ext cx="197735" cy="235526"/>
          </a:xfrm>
          <a:custGeom>
            <a:avLst/>
            <a:gdLst/>
            <a:ahLst/>
            <a:cxnLst/>
            <a:rect l="l" t="t" r="r" b="b"/>
            <a:pathLst>
              <a:path w="7163" h="8532" extrusionOk="0">
                <a:moveTo>
                  <a:pt x="3596" y="1"/>
                </a:moveTo>
                <a:lnTo>
                  <a:pt x="2312" y="2854"/>
                </a:lnTo>
                <a:lnTo>
                  <a:pt x="1" y="4252"/>
                </a:lnTo>
                <a:lnTo>
                  <a:pt x="2312" y="5679"/>
                </a:lnTo>
                <a:lnTo>
                  <a:pt x="3596" y="8532"/>
                </a:lnTo>
                <a:lnTo>
                  <a:pt x="4851" y="5679"/>
                </a:lnTo>
                <a:lnTo>
                  <a:pt x="7162" y="4252"/>
                </a:lnTo>
                <a:lnTo>
                  <a:pt x="4851" y="2854"/>
                </a:lnTo>
                <a:lnTo>
                  <a:pt x="35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6"/>
          <p:cNvSpPr/>
          <p:nvPr/>
        </p:nvSpPr>
        <p:spPr>
          <a:xfrm rot="10800000" flipH="1">
            <a:off x="8127128" y="3274945"/>
            <a:ext cx="197735" cy="235526"/>
          </a:xfrm>
          <a:custGeom>
            <a:avLst/>
            <a:gdLst/>
            <a:ahLst/>
            <a:cxnLst/>
            <a:rect l="l" t="t" r="r" b="b"/>
            <a:pathLst>
              <a:path w="7163" h="8532" extrusionOk="0">
                <a:moveTo>
                  <a:pt x="3567" y="0"/>
                </a:moveTo>
                <a:lnTo>
                  <a:pt x="2283" y="2853"/>
                </a:lnTo>
                <a:lnTo>
                  <a:pt x="1" y="4280"/>
                </a:lnTo>
                <a:lnTo>
                  <a:pt x="2283" y="5678"/>
                </a:lnTo>
                <a:lnTo>
                  <a:pt x="3567" y="8531"/>
                </a:lnTo>
                <a:lnTo>
                  <a:pt x="4851" y="5678"/>
                </a:lnTo>
                <a:lnTo>
                  <a:pt x="7162" y="4280"/>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6"/>
          <p:cNvSpPr/>
          <p:nvPr/>
        </p:nvSpPr>
        <p:spPr>
          <a:xfrm rot="10800000" flipH="1">
            <a:off x="8181076" y="1373620"/>
            <a:ext cx="89827" cy="107135"/>
          </a:xfrm>
          <a:custGeom>
            <a:avLst/>
            <a:gdLst/>
            <a:ahLst/>
            <a:cxnLst/>
            <a:rect l="l" t="t" r="r" b="b"/>
            <a:pathLst>
              <a:path w="3254" h="3881" extrusionOk="0">
                <a:moveTo>
                  <a:pt x="1656" y="0"/>
                </a:moveTo>
                <a:lnTo>
                  <a:pt x="1028" y="1313"/>
                </a:lnTo>
                <a:lnTo>
                  <a:pt x="1" y="1940"/>
                </a:lnTo>
                <a:lnTo>
                  <a:pt x="1028" y="2597"/>
                </a:lnTo>
                <a:lnTo>
                  <a:pt x="1656" y="3881"/>
                </a:lnTo>
                <a:lnTo>
                  <a:pt x="2226" y="2597"/>
                </a:lnTo>
                <a:lnTo>
                  <a:pt x="3253" y="1940"/>
                </a:lnTo>
                <a:lnTo>
                  <a:pt x="2226" y="1313"/>
                </a:lnTo>
                <a:lnTo>
                  <a:pt x="1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6"/>
          <p:cNvSpPr/>
          <p:nvPr/>
        </p:nvSpPr>
        <p:spPr>
          <a:xfrm rot="10800000" flipH="1">
            <a:off x="7380413" y="2239468"/>
            <a:ext cx="159916" cy="189840"/>
          </a:xfrm>
          <a:custGeom>
            <a:avLst/>
            <a:gdLst/>
            <a:ahLst/>
            <a:cxnLst/>
            <a:rect l="l" t="t" r="r" b="b"/>
            <a:pathLst>
              <a:path w="5793" h="6877" extrusionOk="0">
                <a:moveTo>
                  <a:pt x="2911" y="0"/>
                </a:moveTo>
                <a:lnTo>
                  <a:pt x="1883" y="2283"/>
                </a:lnTo>
                <a:lnTo>
                  <a:pt x="0" y="3424"/>
                </a:lnTo>
                <a:lnTo>
                  <a:pt x="1883" y="4566"/>
                </a:lnTo>
                <a:lnTo>
                  <a:pt x="2911" y="6877"/>
                </a:lnTo>
                <a:lnTo>
                  <a:pt x="3938" y="4566"/>
                </a:lnTo>
                <a:lnTo>
                  <a:pt x="5792" y="3424"/>
                </a:lnTo>
                <a:lnTo>
                  <a:pt x="3938" y="2283"/>
                </a:lnTo>
                <a:lnTo>
                  <a:pt x="29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6"/>
          <p:cNvSpPr/>
          <p:nvPr/>
        </p:nvSpPr>
        <p:spPr>
          <a:xfrm rot="10800000" flipH="1">
            <a:off x="713225" y="3993914"/>
            <a:ext cx="197735" cy="235526"/>
          </a:xfrm>
          <a:custGeom>
            <a:avLst/>
            <a:gdLst/>
            <a:ahLst/>
            <a:cxnLst/>
            <a:rect l="l" t="t" r="r" b="b"/>
            <a:pathLst>
              <a:path w="7163" h="8532" extrusionOk="0">
                <a:moveTo>
                  <a:pt x="3567" y="0"/>
                </a:moveTo>
                <a:lnTo>
                  <a:pt x="2312" y="2853"/>
                </a:lnTo>
                <a:lnTo>
                  <a:pt x="1" y="4251"/>
                </a:lnTo>
                <a:lnTo>
                  <a:pt x="2312" y="5678"/>
                </a:lnTo>
                <a:lnTo>
                  <a:pt x="3567" y="8531"/>
                </a:lnTo>
                <a:lnTo>
                  <a:pt x="4851" y="5678"/>
                </a:lnTo>
                <a:lnTo>
                  <a:pt x="7163" y="4251"/>
                </a:lnTo>
                <a:lnTo>
                  <a:pt x="4851" y="2853"/>
                </a:lnTo>
                <a:lnTo>
                  <a:pt x="35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rot="10800000" flipH="1">
            <a:off x="6972466" y="4311485"/>
            <a:ext cx="89827" cy="107135"/>
          </a:xfrm>
          <a:custGeom>
            <a:avLst/>
            <a:gdLst/>
            <a:ahLst/>
            <a:cxnLst/>
            <a:rect l="l" t="t" r="r" b="b"/>
            <a:pathLst>
              <a:path w="3254" h="3881" extrusionOk="0">
                <a:moveTo>
                  <a:pt x="1598" y="1"/>
                </a:moveTo>
                <a:lnTo>
                  <a:pt x="1028" y="1285"/>
                </a:lnTo>
                <a:lnTo>
                  <a:pt x="0" y="1912"/>
                </a:lnTo>
                <a:lnTo>
                  <a:pt x="1028" y="2568"/>
                </a:lnTo>
                <a:lnTo>
                  <a:pt x="1598" y="3881"/>
                </a:lnTo>
                <a:lnTo>
                  <a:pt x="2197" y="2568"/>
                </a:lnTo>
                <a:lnTo>
                  <a:pt x="3253" y="1912"/>
                </a:lnTo>
                <a:lnTo>
                  <a:pt x="2197" y="1285"/>
                </a:lnTo>
                <a:lnTo>
                  <a:pt x="15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rot="10800000" flipH="1">
            <a:off x="4391726" y="3771903"/>
            <a:ext cx="90600" cy="107163"/>
          </a:xfrm>
          <a:custGeom>
            <a:avLst/>
            <a:gdLst/>
            <a:ahLst/>
            <a:cxnLst/>
            <a:rect l="l" t="t" r="r" b="b"/>
            <a:pathLst>
              <a:path w="3282" h="3882" extrusionOk="0">
                <a:moveTo>
                  <a:pt x="1655" y="1"/>
                </a:moveTo>
                <a:lnTo>
                  <a:pt x="1028" y="1285"/>
                </a:lnTo>
                <a:lnTo>
                  <a:pt x="0" y="1912"/>
                </a:lnTo>
                <a:lnTo>
                  <a:pt x="1028" y="2569"/>
                </a:lnTo>
                <a:lnTo>
                  <a:pt x="1655" y="3881"/>
                </a:lnTo>
                <a:lnTo>
                  <a:pt x="2226" y="2569"/>
                </a:lnTo>
                <a:lnTo>
                  <a:pt x="3282" y="1912"/>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rot="10800000" flipH="1">
            <a:off x="1167608" y="1332268"/>
            <a:ext cx="159115" cy="189840"/>
          </a:xfrm>
          <a:custGeom>
            <a:avLst/>
            <a:gdLst/>
            <a:ahLst/>
            <a:cxnLst/>
            <a:rect l="l" t="t" r="r" b="b"/>
            <a:pathLst>
              <a:path w="5764" h="6877" extrusionOk="0">
                <a:moveTo>
                  <a:pt x="2882" y="0"/>
                </a:moveTo>
                <a:lnTo>
                  <a:pt x="1855" y="2283"/>
                </a:lnTo>
                <a:lnTo>
                  <a:pt x="0" y="3424"/>
                </a:lnTo>
                <a:lnTo>
                  <a:pt x="1855" y="4594"/>
                </a:lnTo>
                <a:lnTo>
                  <a:pt x="2882" y="6877"/>
                </a:lnTo>
                <a:lnTo>
                  <a:pt x="3909" y="4594"/>
                </a:lnTo>
                <a:lnTo>
                  <a:pt x="5764" y="3424"/>
                </a:lnTo>
                <a:lnTo>
                  <a:pt x="3909" y="2283"/>
                </a:lnTo>
                <a:lnTo>
                  <a:pt x="28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rot="10800000" flipH="1">
            <a:off x="1079382" y="1040042"/>
            <a:ext cx="90600" cy="107163"/>
          </a:xfrm>
          <a:custGeom>
            <a:avLst/>
            <a:gdLst/>
            <a:ahLst/>
            <a:cxnLst/>
            <a:rect l="l" t="t" r="r" b="b"/>
            <a:pathLst>
              <a:path w="3282" h="3882" extrusionOk="0">
                <a:moveTo>
                  <a:pt x="1655" y="1"/>
                </a:moveTo>
                <a:lnTo>
                  <a:pt x="1085" y="1285"/>
                </a:lnTo>
                <a:lnTo>
                  <a:pt x="1" y="1941"/>
                </a:lnTo>
                <a:lnTo>
                  <a:pt x="1085" y="2597"/>
                </a:lnTo>
                <a:lnTo>
                  <a:pt x="1655" y="3881"/>
                </a:lnTo>
                <a:lnTo>
                  <a:pt x="2226" y="2597"/>
                </a:lnTo>
                <a:lnTo>
                  <a:pt x="3282" y="1941"/>
                </a:lnTo>
                <a:lnTo>
                  <a:pt x="2226" y="1285"/>
                </a:lnTo>
                <a:lnTo>
                  <a:pt x="16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1A946-D326-A293-B4AE-F7063958733B}"/>
              </a:ext>
            </a:extLst>
          </p:cNvPr>
          <p:cNvSpPr>
            <a:spLocks noGrp="1"/>
          </p:cNvSpPr>
          <p:nvPr>
            <p:ph type="title"/>
          </p:nvPr>
        </p:nvSpPr>
        <p:spPr>
          <a:xfrm>
            <a:off x="488437" y="880794"/>
            <a:ext cx="3287275" cy="572700"/>
          </a:xfrm>
        </p:spPr>
        <p:txBody>
          <a:bodyPr/>
          <a:lstStyle/>
          <a:p>
            <a:r>
              <a:rPr lang="en-US" dirty="0" err="1"/>
              <a:t>Comaparator</a:t>
            </a:r>
            <a:r>
              <a:rPr lang="en-US" dirty="0"/>
              <a:t>  </a:t>
            </a:r>
            <a:r>
              <a:rPr lang="en-US" dirty="0" err="1"/>
              <a:t>Ví</a:t>
            </a:r>
            <a:r>
              <a:rPr lang="en-US" dirty="0"/>
              <a:t> </a:t>
            </a:r>
            <a:r>
              <a:rPr lang="en-US" dirty="0" err="1"/>
              <a:t>dụ</a:t>
            </a:r>
            <a:endParaRPr lang="en-US" dirty="0"/>
          </a:p>
        </p:txBody>
      </p:sp>
      <p:sp>
        <p:nvSpPr>
          <p:cNvPr id="3" name="Subtitle 2">
            <a:extLst>
              <a:ext uri="{FF2B5EF4-FFF2-40B4-BE49-F238E27FC236}">
                <a16:creationId xmlns:a16="http://schemas.microsoft.com/office/drawing/2014/main" id="{8D28288A-AFC0-C304-7109-20FB6966D417}"/>
              </a:ext>
            </a:extLst>
          </p:cNvPr>
          <p:cNvSpPr>
            <a:spLocks noGrp="1"/>
          </p:cNvSpPr>
          <p:nvPr>
            <p:ph type="subTitle" idx="1"/>
          </p:nvPr>
        </p:nvSpPr>
        <p:spPr>
          <a:xfrm>
            <a:off x="4894620" y="1354656"/>
            <a:ext cx="3979068" cy="3707607"/>
          </a:xfrm>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a:ln>
                  <a:noFill/>
                </a:ln>
                <a:solidFill>
                  <a:srgbClr val="008200"/>
                </a:solidFill>
                <a:effectLst/>
                <a:latin typeface="Monaco"/>
              </a:rPr>
              <a:t>// sort list student by it's name ASC</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err="1">
                <a:ln>
                  <a:noFill/>
                </a:ln>
                <a:solidFill>
                  <a:srgbClr val="000000"/>
                </a:solidFill>
                <a:effectLst/>
                <a:latin typeface="Monaco"/>
              </a:rPr>
              <a:t>System.out.println</a:t>
            </a:r>
            <a:r>
              <a:rPr kumimoji="0" lang="en-US" altLang="en-US" sz="1400" b="0" i="0" u="none" strike="noStrike" cap="none" normalizeH="0" baseline="0" dirty="0">
                <a:ln>
                  <a:noFill/>
                </a:ln>
                <a:solidFill>
                  <a:srgbClr val="000000"/>
                </a:solidFill>
                <a:effectLst/>
                <a:latin typeface="Monaco"/>
              </a:rPr>
              <a:t>(</a:t>
            </a:r>
            <a:r>
              <a:rPr kumimoji="0" lang="en-US" altLang="en-US" sz="1400" b="0" i="0" u="none" strike="noStrike" cap="none" normalizeH="0" baseline="0" dirty="0">
                <a:ln>
                  <a:noFill/>
                </a:ln>
                <a:solidFill>
                  <a:srgbClr val="0000FF"/>
                </a:solidFill>
                <a:effectLst/>
                <a:latin typeface="Monaco"/>
              </a:rPr>
              <a:t>"sort list student by it's name ASC: "</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err="1">
                <a:ln>
                  <a:noFill/>
                </a:ln>
                <a:solidFill>
                  <a:srgbClr val="000000"/>
                </a:solidFill>
                <a:effectLst/>
                <a:latin typeface="Monaco"/>
              </a:rPr>
              <a:t>Collections.sort</a:t>
            </a:r>
            <a:r>
              <a:rPr kumimoji="0" lang="en-US" altLang="en-US" sz="1400" b="0" i="0" u="none" strike="noStrike" cap="none" normalizeH="0" baseline="0" dirty="0">
                <a:ln>
                  <a:noFill/>
                </a:ln>
                <a:solidFill>
                  <a:srgbClr val="000000"/>
                </a:solidFill>
                <a:effectLst/>
                <a:latin typeface="Monaco"/>
              </a:rPr>
              <a:t>(</a:t>
            </a:r>
            <a:r>
              <a:rPr kumimoji="0" lang="en-US" altLang="en-US" sz="1400" b="0" i="0" u="none" strike="noStrike" cap="none" normalizeH="0" baseline="0" dirty="0" err="1">
                <a:ln>
                  <a:noFill/>
                </a:ln>
                <a:solidFill>
                  <a:srgbClr val="000000"/>
                </a:solidFill>
                <a:effectLst/>
                <a:latin typeface="Monaco"/>
              </a:rPr>
              <a:t>listStudents</a:t>
            </a:r>
            <a:r>
              <a:rPr kumimoji="0" lang="en-US" altLang="en-US" sz="1400" b="0" i="0" u="none" strike="noStrike" cap="none" normalizeH="0" baseline="0" dirty="0">
                <a:ln>
                  <a:noFill/>
                </a:ln>
                <a:solidFill>
                  <a:srgbClr val="000000"/>
                </a:solidFill>
                <a:effectLst/>
                <a:latin typeface="Monaco"/>
              </a:rPr>
              <a:t>, </a:t>
            </a:r>
            <a:r>
              <a:rPr kumimoji="0" lang="en-US" altLang="en-US" sz="1400" b="1" i="0" u="none" strike="noStrike" cap="none" normalizeH="0" baseline="0" dirty="0">
                <a:ln>
                  <a:noFill/>
                </a:ln>
                <a:solidFill>
                  <a:srgbClr val="006699"/>
                </a:solidFill>
                <a:effectLst/>
                <a:latin typeface="Monaco"/>
              </a:rPr>
              <a:t>new</a:t>
            </a:r>
            <a:r>
              <a:rPr kumimoji="0" lang="en-US" altLang="en-US" sz="1400" b="0" i="0" u="none" strike="noStrike" cap="none" normalizeH="0" baseline="0" dirty="0">
                <a:ln>
                  <a:noFill/>
                </a:ln>
                <a:solidFill>
                  <a:srgbClr val="333333"/>
                </a:solidFill>
                <a:effectLst/>
                <a:latin typeface="Monaco"/>
              </a:rPr>
              <a:t> </a:t>
            </a:r>
            <a:r>
              <a:rPr kumimoji="0" lang="en-US" altLang="en-US" sz="1400" b="0" i="0" u="none" strike="noStrike" cap="none" normalizeH="0" baseline="0" dirty="0">
                <a:ln>
                  <a:noFill/>
                </a:ln>
                <a:solidFill>
                  <a:srgbClr val="000000"/>
                </a:solidFill>
                <a:effectLst/>
                <a:latin typeface="Monaco"/>
              </a:rPr>
              <a:t>Comparator&lt;Student&gt;()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a:ln>
                  <a:noFill/>
                </a:ln>
                <a:solidFill>
                  <a:srgbClr val="808080"/>
                </a:solidFill>
                <a:effectLst/>
                <a:latin typeface="Monaco"/>
              </a:rPr>
              <a:t>@Override</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1" i="0" u="none" strike="noStrike" cap="none" normalizeH="0" baseline="0" dirty="0">
                <a:ln>
                  <a:noFill/>
                </a:ln>
                <a:solidFill>
                  <a:srgbClr val="006699"/>
                </a:solidFill>
                <a:effectLst/>
                <a:latin typeface="Monaco"/>
              </a:rPr>
              <a:t>public</a:t>
            </a:r>
            <a:r>
              <a:rPr kumimoji="0" lang="en-US" altLang="en-US" sz="1400" b="0" i="0" u="none" strike="noStrike" cap="none" normalizeH="0" baseline="0" dirty="0">
                <a:ln>
                  <a:noFill/>
                </a:ln>
                <a:solidFill>
                  <a:srgbClr val="333333"/>
                </a:solidFill>
                <a:effectLst/>
                <a:latin typeface="Monaco"/>
              </a:rPr>
              <a:t> </a:t>
            </a:r>
            <a:r>
              <a:rPr kumimoji="0" lang="en-US" altLang="en-US" sz="1400" b="1" i="0" u="none" strike="noStrike" cap="none" normalizeH="0" baseline="0" dirty="0">
                <a:ln>
                  <a:noFill/>
                </a:ln>
                <a:solidFill>
                  <a:srgbClr val="006699"/>
                </a:solidFill>
                <a:effectLst/>
                <a:latin typeface="Monaco"/>
              </a:rPr>
              <a:t>int</a:t>
            </a:r>
            <a:r>
              <a:rPr kumimoji="0" lang="en-US" altLang="en-US" sz="1400" b="0" i="0" u="none" strike="noStrike" cap="none" normalizeH="0" baseline="0" dirty="0">
                <a:ln>
                  <a:noFill/>
                </a:ln>
                <a:solidFill>
                  <a:srgbClr val="333333"/>
                </a:solidFill>
                <a:effectLst/>
                <a:latin typeface="Monaco"/>
              </a:rPr>
              <a:t> </a:t>
            </a:r>
            <a:r>
              <a:rPr kumimoji="0" lang="en-US" altLang="en-US" sz="1400" b="0" i="0" u="none" strike="noStrike" cap="none" normalizeH="0" baseline="0" dirty="0">
                <a:ln>
                  <a:noFill/>
                </a:ln>
                <a:solidFill>
                  <a:srgbClr val="000000"/>
                </a:solidFill>
                <a:effectLst/>
                <a:latin typeface="Monaco"/>
              </a:rPr>
              <a:t>compare(Student o1, Student o2)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1" i="0" u="none" strike="noStrike" cap="none" normalizeH="0" baseline="0" dirty="0">
                <a:ln>
                  <a:noFill/>
                </a:ln>
                <a:solidFill>
                  <a:srgbClr val="006699"/>
                </a:solidFill>
                <a:effectLst/>
                <a:latin typeface="Monaco"/>
              </a:rPr>
              <a:t>return</a:t>
            </a:r>
            <a:r>
              <a:rPr kumimoji="0" lang="en-US" altLang="en-US" sz="1400" b="0" i="0" u="none" strike="noStrike" cap="none" normalizeH="0" baseline="0" dirty="0">
                <a:ln>
                  <a:noFill/>
                </a:ln>
                <a:solidFill>
                  <a:srgbClr val="333333"/>
                </a:solidFill>
                <a:effectLst/>
                <a:latin typeface="Monaco"/>
              </a:rPr>
              <a:t> </a:t>
            </a:r>
            <a:r>
              <a:rPr kumimoji="0" lang="en-US" altLang="en-US" sz="1400" b="0" i="0" u="none" strike="noStrike" cap="none" normalizeH="0" baseline="0" dirty="0">
                <a:ln>
                  <a:noFill/>
                </a:ln>
                <a:solidFill>
                  <a:srgbClr val="000000"/>
                </a:solidFill>
                <a:effectLst/>
                <a:latin typeface="Monaco"/>
              </a:rPr>
              <a:t>o1.getName().compareTo(o2.getName());</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a:ln>
                  <a:noFill/>
                </a:ln>
                <a:solidFill>
                  <a:srgbClr val="008200"/>
                </a:solidFill>
                <a:effectLst/>
                <a:latin typeface="Monaco"/>
              </a:rPr>
              <a:t>// show list students</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1" i="0" u="none" strike="noStrike" cap="none" normalizeH="0" baseline="0" dirty="0">
                <a:ln>
                  <a:noFill/>
                </a:ln>
                <a:solidFill>
                  <a:srgbClr val="006699"/>
                </a:solidFill>
                <a:effectLst/>
                <a:latin typeface="Monaco"/>
              </a:rPr>
              <a:t>for</a:t>
            </a:r>
            <a:r>
              <a:rPr kumimoji="0" lang="en-US" altLang="en-US" sz="1400" b="0" i="0" u="none" strike="noStrike" cap="none" normalizeH="0" baseline="0" dirty="0">
                <a:ln>
                  <a:noFill/>
                </a:ln>
                <a:solidFill>
                  <a:srgbClr val="333333"/>
                </a:solidFill>
                <a:effectLst/>
                <a:latin typeface="Monaco"/>
              </a:rPr>
              <a:t> </a:t>
            </a:r>
            <a:r>
              <a:rPr kumimoji="0" lang="en-US" altLang="en-US" sz="1400" b="0" i="0" u="none" strike="noStrike" cap="none" normalizeH="0" baseline="0" dirty="0">
                <a:ln>
                  <a:noFill/>
                </a:ln>
                <a:solidFill>
                  <a:srgbClr val="000000"/>
                </a:solidFill>
                <a:effectLst/>
                <a:latin typeface="Monaco"/>
              </a:rPr>
              <a:t>(Student </a:t>
            </a:r>
            <a:r>
              <a:rPr kumimoji="0" lang="en-US" altLang="en-US" sz="1400" b="0" i="0" u="none" strike="noStrike" cap="none" normalizeH="0" baseline="0" dirty="0" err="1">
                <a:ln>
                  <a:noFill/>
                </a:ln>
                <a:solidFill>
                  <a:srgbClr val="000000"/>
                </a:solidFill>
                <a:effectLst/>
                <a:latin typeface="Monaco"/>
              </a:rPr>
              <a:t>student</a:t>
            </a:r>
            <a:r>
              <a:rPr kumimoji="0" lang="en-US" altLang="en-US" sz="1400" b="0" i="0" u="none" strike="noStrike" cap="none" normalizeH="0" baseline="0" dirty="0">
                <a:ln>
                  <a:noFill/>
                </a:ln>
                <a:solidFill>
                  <a:srgbClr val="000000"/>
                </a:solidFill>
                <a:effectLst/>
                <a:latin typeface="Monaco"/>
              </a:rPr>
              <a:t> : </a:t>
            </a:r>
            <a:r>
              <a:rPr kumimoji="0" lang="en-US" altLang="en-US" sz="1400" b="0" i="0" u="none" strike="noStrike" cap="none" normalizeH="0" baseline="0" dirty="0" err="1">
                <a:ln>
                  <a:noFill/>
                </a:ln>
                <a:solidFill>
                  <a:srgbClr val="000000"/>
                </a:solidFill>
                <a:effectLst/>
                <a:latin typeface="Monaco"/>
              </a:rPr>
              <a:t>listStudents</a:t>
            </a:r>
            <a:r>
              <a:rPr kumimoji="0" lang="en-US" altLang="en-US" sz="1400" b="0" i="0" u="none" strike="noStrike" cap="none" normalizeH="0" baseline="0" dirty="0">
                <a:ln>
                  <a:noFill/>
                </a:ln>
                <a:solidFill>
                  <a:srgbClr val="000000"/>
                </a:solidFill>
                <a:effectLst/>
                <a:latin typeface="Monaco"/>
              </a:rPr>
              <a:t>) {</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err="1">
                <a:ln>
                  <a:noFill/>
                </a:ln>
                <a:solidFill>
                  <a:srgbClr val="000000"/>
                </a:solidFill>
                <a:effectLst/>
                <a:latin typeface="Monaco"/>
              </a:rPr>
              <a:t>System.out.println</a:t>
            </a:r>
            <a:r>
              <a:rPr kumimoji="0" lang="en-US" altLang="en-US" sz="1400" b="0" i="0" u="none" strike="noStrike" cap="none" normalizeH="0" baseline="0" dirty="0">
                <a:ln>
                  <a:noFill/>
                </a:ln>
                <a:solidFill>
                  <a:srgbClr val="000000"/>
                </a:solidFill>
                <a:effectLst/>
                <a:latin typeface="Monaco"/>
              </a:rPr>
              <a:t>(</a:t>
            </a:r>
            <a:r>
              <a:rPr kumimoji="0" lang="en-US" altLang="en-US" sz="1400" b="0" i="0" u="none" strike="noStrike" cap="none" normalizeH="0" baseline="0" dirty="0" err="1">
                <a:ln>
                  <a:noFill/>
                </a:ln>
                <a:solidFill>
                  <a:srgbClr val="000000"/>
                </a:solidFill>
                <a:effectLst/>
                <a:latin typeface="Monaco"/>
              </a:rPr>
              <a:t>student.toString</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endParaRPr lang="en-US" sz="1400" dirty="0"/>
          </a:p>
        </p:txBody>
      </p:sp>
      <p:sp>
        <p:nvSpPr>
          <p:cNvPr id="5" name="Subtitle 4">
            <a:extLst>
              <a:ext uri="{FF2B5EF4-FFF2-40B4-BE49-F238E27FC236}">
                <a16:creationId xmlns:a16="http://schemas.microsoft.com/office/drawing/2014/main" id="{79A29039-7C8A-BDB0-2E93-31545FCD4161}"/>
              </a:ext>
            </a:extLst>
          </p:cNvPr>
          <p:cNvSpPr>
            <a:spLocks noGrp="1"/>
          </p:cNvSpPr>
          <p:nvPr>
            <p:ph type="subTitle" idx="3"/>
          </p:nvPr>
        </p:nvSpPr>
        <p:spPr>
          <a:xfrm>
            <a:off x="488438" y="1861320"/>
            <a:ext cx="3540637" cy="2837155"/>
          </a:xfrm>
        </p:spPr>
        <p:txBody>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Monaco"/>
              </a:rPr>
              <a:t>List&lt;Student&gt; </a:t>
            </a:r>
            <a:r>
              <a:rPr kumimoji="0" lang="en-US" altLang="en-US" sz="1400" b="0" i="0" u="none" strike="noStrike" cap="none" normalizeH="0" baseline="0" dirty="0" err="1">
                <a:ln>
                  <a:noFill/>
                </a:ln>
                <a:solidFill>
                  <a:srgbClr val="000000"/>
                </a:solidFill>
                <a:effectLst/>
                <a:latin typeface="Monaco"/>
              </a:rPr>
              <a:t>listStudents</a:t>
            </a:r>
            <a:r>
              <a:rPr kumimoji="0" lang="en-US" altLang="en-US" sz="1400" b="0" i="0" u="none" strike="noStrike" cap="none" normalizeH="0" baseline="0" dirty="0">
                <a:ln>
                  <a:noFill/>
                </a:ln>
                <a:solidFill>
                  <a:srgbClr val="000000"/>
                </a:solidFill>
                <a:effectLst/>
                <a:latin typeface="Monaco"/>
              </a:rPr>
              <a:t> = </a:t>
            </a:r>
            <a:r>
              <a:rPr kumimoji="0" lang="en-US" altLang="en-US" sz="1400" b="1" i="0" u="none" strike="noStrike" cap="none" normalizeH="0" baseline="0" dirty="0">
                <a:ln>
                  <a:noFill/>
                </a:ln>
                <a:solidFill>
                  <a:srgbClr val="006699"/>
                </a:solidFill>
                <a:effectLst/>
                <a:latin typeface="Monaco"/>
              </a:rPr>
              <a:t>new</a:t>
            </a:r>
            <a:r>
              <a:rPr kumimoji="0" lang="en-US" altLang="en-US" sz="1400" b="0" i="0" u="none" strike="noStrike" cap="none" normalizeH="0" baseline="0" dirty="0">
                <a:ln>
                  <a:noFill/>
                </a:ln>
                <a:solidFill>
                  <a:srgbClr val="333333"/>
                </a:solidFill>
                <a:effectLst/>
                <a:latin typeface="Monaco"/>
              </a:rPr>
              <a:t> </a:t>
            </a:r>
            <a:r>
              <a:rPr kumimoji="0" lang="en-US" altLang="en-US" sz="1400" b="0" i="0" u="none" strike="noStrike" cap="none" normalizeH="0" baseline="0" dirty="0">
                <a:ln>
                  <a:noFill/>
                </a:ln>
                <a:solidFill>
                  <a:srgbClr val="000000"/>
                </a:solidFill>
                <a:effectLst/>
                <a:latin typeface="Monaco"/>
              </a:rPr>
              <a:t>ArrayList&lt;Student&gt;();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a:ln>
                  <a:noFill/>
                </a:ln>
                <a:solidFill>
                  <a:srgbClr val="008200"/>
                </a:solidFill>
                <a:effectLst/>
                <a:latin typeface="Monaco"/>
              </a:rPr>
              <a:t>// add students to list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err="1">
                <a:ln>
                  <a:noFill/>
                </a:ln>
                <a:solidFill>
                  <a:srgbClr val="000000"/>
                </a:solidFill>
                <a:effectLst/>
                <a:latin typeface="Monaco"/>
              </a:rPr>
              <a:t>listStudents.add</a:t>
            </a:r>
            <a:r>
              <a:rPr kumimoji="0" lang="en-US" altLang="en-US" sz="1400" b="0" i="0" u="none" strike="noStrike" cap="none" normalizeH="0" baseline="0" dirty="0">
                <a:ln>
                  <a:noFill/>
                </a:ln>
                <a:solidFill>
                  <a:srgbClr val="000000"/>
                </a:solidFill>
                <a:effectLst/>
                <a:latin typeface="Monaco"/>
              </a:rPr>
              <a:t>(</a:t>
            </a:r>
            <a:r>
              <a:rPr kumimoji="0" lang="en-US" altLang="en-US" sz="1400" b="1" i="0" u="none" strike="noStrike" cap="none" normalizeH="0" baseline="0" dirty="0">
                <a:ln>
                  <a:noFill/>
                </a:ln>
                <a:solidFill>
                  <a:srgbClr val="006699"/>
                </a:solidFill>
                <a:effectLst/>
                <a:latin typeface="Monaco"/>
              </a:rPr>
              <a:t>new</a:t>
            </a:r>
            <a:r>
              <a:rPr kumimoji="0" lang="en-US" altLang="en-US" sz="1400" b="0" i="0" u="none" strike="noStrike" cap="none" normalizeH="0" baseline="0" dirty="0">
                <a:ln>
                  <a:noFill/>
                </a:ln>
                <a:solidFill>
                  <a:srgbClr val="333333"/>
                </a:solidFill>
                <a:effectLst/>
                <a:latin typeface="Monaco"/>
              </a:rPr>
              <a:t> </a:t>
            </a:r>
            <a:r>
              <a:rPr kumimoji="0" lang="en-US" altLang="en-US" sz="1400" b="0" i="0" u="none" strike="noStrike" cap="none" normalizeH="0" baseline="0" dirty="0">
                <a:ln>
                  <a:noFill/>
                </a:ln>
                <a:solidFill>
                  <a:srgbClr val="000000"/>
                </a:solidFill>
                <a:effectLst/>
                <a:latin typeface="Monaco"/>
              </a:rPr>
              <a:t>Student(</a:t>
            </a:r>
            <a:r>
              <a:rPr kumimoji="0" lang="en-US" altLang="en-US" sz="1400" b="0" i="0" u="none" strike="noStrike" cap="none" normalizeH="0" baseline="0" dirty="0">
                <a:ln>
                  <a:noFill/>
                </a:ln>
                <a:solidFill>
                  <a:srgbClr val="009900"/>
                </a:solidFill>
                <a:effectLst/>
                <a:latin typeface="Monaco"/>
              </a:rPr>
              <a:t>1</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a:ln>
                  <a:noFill/>
                </a:ln>
                <a:solidFill>
                  <a:srgbClr val="0000FF"/>
                </a:solidFill>
                <a:effectLst/>
                <a:latin typeface="Monaco"/>
              </a:rPr>
              <a:t>“Nam"</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a:ln>
                  <a:noFill/>
                </a:ln>
                <a:solidFill>
                  <a:srgbClr val="009900"/>
                </a:solidFill>
                <a:effectLst/>
                <a:latin typeface="Monaco"/>
              </a:rPr>
              <a:t>29</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a:ln>
                  <a:noFill/>
                </a:ln>
                <a:solidFill>
                  <a:srgbClr val="0000FF"/>
                </a:solidFill>
                <a:effectLst/>
                <a:latin typeface="Monaco"/>
              </a:rPr>
              <a:t>"Hanoi"</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err="1">
                <a:ln>
                  <a:noFill/>
                </a:ln>
                <a:solidFill>
                  <a:srgbClr val="000000"/>
                </a:solidFill>
                <a:effectLst/>
                <a:latin typeface="Monaco"/>
              </a:rPr>
              <a:t>listStudents.add</a:t>
            </a:r>
            <a:r>
              <a:rPr kumimoji="0" lang="en-US" altLang="en-US" sz="1400" b="0" i="0" u="none" strike="noStrike" cap="none" normalizeH="0" baseline="0" dirty="0">
                <a:ln>
                  <a:noFill/>
                </a:ln>
                <a:solidFill>
                  <a:srgbClr val="000000"/>
                </a:solidFill>
                <a:effectLst/>
                <a:latin typeface="Monaco"/>
              </a:rPr>
              <a:t>(</a:t>
            </a:r>
            <a:r>
              <a:rPr kumimoji="0" lang="en-US" altLang="en-US" sz="1400" b="1" i="0" u="none" strike="noStrike" cap="none" normalizeH="0" baseline="0" dirty="0">
                <a:ln>
                  <a:noFill/>
                </a:ln>
                <a:solidFill>
                  <a:srgbClr val="006699"/>
                </a:solidFill>
                <a:effectLst/>
                <a:latin typeface="Monaco"/>
              </a:rPr>
              <a:t>new</a:t>
            </a:r>
            <a:r>
              <a:rPr kumimoji="0" lang="en-US" altLang="en-US" sz="1400" b="0" i="0" u="none" strike="noStrike" cap="none" normalizeH="0" baseline="0" dirty="0">
                <a:ln>
                  <a:noFill/>
                </a:ln>
                <a:solidFill>
                  <a:srgbClr val="333333"/>
                </a:solidFill>
                <a:effectLst/>
                <a:latin typeface="Monaco"/>
              </a:rPr>
              <a:t> </a:t>
            </a:r>
            <a:r>
              <a:rPr kumimoji="0" lang="en-US" altLang="en-US" sz="1400" b="0" i="0" u="none" strike="noStrike" cap="none" normalizeH="0" baseline="0" dirty="0">
                <a:ln>
                  <a:noFill/>
                </a:ln>
                <a:solidFill>
                  <a:srgbClr val="000000"/>
                </a:solidFill>
                <a:effectLst/>
                <a:latin typeface="Monaco"/>
              </a:rPr>
              <a:t>Student(</a:t>
            </a:r>
            <a:r>
              <a:rPr kumimoji="0" lang="en-US" altLang="en-US" sz="1400" b="0" i="0" u="none" strike="noStrike" cap="none" normalizeH="0" baseline="0" dirty="0">
                <a:ln>
                  <a:noFill/>
                </a:ln>
                <a:solidFill>
                  <a:srgbClr val="009900"/>
                </a:solidFill>
                <a:effectLst/>
                <a:latin typeface="Monaco"/>
              </a:rPr>
              <a:t>2</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a:ln>
                  <a:noFill/>
                </a:ln>
                <a:solidFill>
                  <a:srgbClr val="0000FF"/>
                </a:solidFill>
                <a:effectLst/>
                <a:latin typeface="Monaco"/>
              </a:rPr>
              <a:t>“Lan"</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a:ln>
                  <a:noFill/>
                </a:ln>
                <a:solidFill>
                  <a:srgbClr val="009900"/>
                </a:solidFill>
                <a:effectLst/>
                <a:latin typeface="Monaco"/>
              </a:rPr>
              <a:t>24</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a:ln>
                  <a:noFill/>
                </a:ln>
                <a:solidFill>
                  <a:srgbClr val="0000FF"/>
                </a:solidFill>
                <a:effectLst/>
                <a:latin typeface="Monaco"/>
              </a:rPr>
              <a:t>“HCM"</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err="1">
                <a:ln>
                  <a:noFill/>
                </a:ln>
                <a:solidFill>
                  <a:srgbClr val="000000"/>
                </a:solidFill>
                <a:effectLst/>
                <a:latin typeface="Monaco"/>
              </a:rPr>
              <a:t>listStudents.add</a:t>
            </a:r>
            <a:r>
              <a:rPr kumimoji="0" lang="en-US" altLang="en-US" sz="1400" b="0" i="0" u="none" strike="noStrike" cap="none" normalizeH="0" baseline="0" dirty="0">
                <a:ln>
                  <a:noFill/>
                </a:ln>
                <a:solidFill>
                  <a:srgbClr val="000000"/>
                </a:solidFill>
                <a:effectLst/>
                <a:latin typeface="Monaco"/>
              </a:rPr>
              <a:t>(</a:t>
            </a:r>
            <a:r>
              <a:rPr kumimoji="0" lang="en-US" altLang="en-US" sz="1400" b="1" i="0" u="none" strike="noStrike" cap="none" normalizeH="0" baseline="0" dirty="0">
                <a:ln>
                  <a:noFill/>
                </a:ln>
                <a:solidFill>
                  <a:srgbClr val="006699"/>
                </a:solidFill>
                <a:effectLst/>
                <a:latin typeface="Monaco"/>
              </a:rPr>
              <a:t>new</a:t>
            </a:r>
            <a:r>
              <a:rPr kumimoji="0" lang="en-US" altLang="en-US" sz="1400" b="0" i="0" u="none" strike="noStrike" cap="none" normalizeH="0" baseline="0" dirty="0">
                <a:ln>
                  <a:noFill/>
                </a:ln>
                <a:solidFill>
                  <a:srgbClr val="333333"/>
                </a:solidFill>
                <a:effectLst/>
                <a:latin typeface="Monaco"/>
              </a:rPr>
              <a:t> </a:t>
            </a:r>
            <a:r>
              <a:rPr kumimoji="0" lang="en-US" altLang="en-US" sz="1400" b="0" i="0" u="none" strike="noStrike" cap="none" normalizeH="0" baseline="0" dirty="0">
                <a:ln>
                  <a:noFill/>
                </a:ln>
                <a:solidFill>
                  <a:srgbClr val="000000"/>
                </a:solidFill>
                <a:effectLst/>
                <a:latin typeface="Monaco"/>
              </a:rPr>
              <a:t>Student(</a:t>
            </a:r>
            <a:r>
              <a:rPr kumimoji="0" lang="en-US" altLang="en-US" sz="1400" b="0" i="0" u="none" strike="noStrike" cap="none" normalizeH="0" baseline="0" dirty="0">
                <a:ln>
                  <a:noFill/>
                </a:ln>
                <a:solidFill>
                  <a:srgbClr val="009900"/>
                </a:solidFill>
                <a:effectLst/>
                <a:latin typeface="Monaco"/>
              </a:rPr>
              <a:t>3</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a:ln>
                  <a:noFill/>
                </a:ln>
                <a:solidFill>
                  <a:srgbClr val="0000FF"/>
                </a:solidFill>
                <a:effectLst/>
                <a:latin typeface="Monaco"/>
              </a:rPr>
              <a:t>"</a:t>
            </a:r>
            <a:r>
              <a:rPr kumimoji="0" lang="en-US" altLang="en-US" sz="1400" b="0" i="0" u="none" strike="noStrike" cap="none" normalizeH="0" baseline="0" dirty="0" err="1">
                <a:ln>
                  <a:noFill/>
                </a:ln>
                <a:solidFill>
                  <a:srgbClr val="0000FF"/>
                </a:solidFill>
                <a:effectLst/>
                <a:latin typeface="Monaco"/>
              </a:rPr>
              <a:t>Phu</a:t>
            </a:r>
            <a:r>
              <a:rPr kumimoji="0" lang="en-US" altLang="en-US" sz="1400" b="0" i="0" u="none" strike="noStrike" cap="none" normalizeH="0" baseline="0" dirty="0">
                <a:ln>
                  <a:noFill/>
                </a:ln>
                <a:solidFill>
                  <a:srgbClr val="0000FF"/>
                </a:solidFill>
                <a:effectLst/>
                <a:latin typeface="Monaco"/>
              </a:rPr>
              <a:t>"</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a:ln>
                  <a:noFill/>
                </a:ln>
                <a:solidFill>
                  <a:srgbClr val="009900"/>
                </a:solidFill>
                <a:effectLst/>
                <a:latin typeface="Monaco"/>
              </a:rPr>
              <a:t>10</a:t>
            </a:r>
            <a:r>
              <a:rPr kumimoji="0" lang="en-US" altLang="en-US" sz="1400" b="0" i="0" u="none" strike="noStrike" cap="none" normalizeH="0" baseline="0" dirty="0">
                <a:ln>
                  <a:noFill/>
                </a:ln>
                <a:solidFill>
                  <a:srgbClr val="000000"/>
                </a:solidFill>
                <a:effectLst/>
                <a:latin typeface="Monaco"/>
              </a:rPr>
              <a:t>, </a:t>
            </a:r>
            <a:r>
              <a:rPr kumimoji="0" lang="en-US" altLang="en-US" sz="1400" b="0" i="0" u="none" strike="noStrike" cap="none" normalizeH="0" baseline="0" dirty="0">
                <a:ln>
                  <a:noFill/>
                </a:ln>
                <a:solidFill>
                  <a:srgbClr val="0000FF"/>
                </a:solidFill>
                <a:effectLst/>
                <a:latin typeface="Monaco"/>
              </a:rPr>
              <a:t>"Hanoi"</a:t>
            </a:r>
            <a:r>
              <a:rPr kumimoji="0" lang="en-US" altLang="en-US" sz="1400" b="0" i="0" u="none" strike="noStrike" cap="none" normalizeH="0" baseline="0" dirty="0">
                <a:ln>
                  <a:noFill/>
                </a:ln>
                <a:solidFill>
                  <a:srgbClr val="000000"/>
                </a:solidFill>
                <a:effectLst/>
                <a:latin typeface="Monaco"/>
              </a:rPr>
              <a:t>));</a:t>
            </a: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a:ln>
                  <a:noFill/>
                </a:ln>
                <a:solidFill>
                  <a:srgbClr val="333333"/>
                </a:solidFill>
                <a:effectLst/>
                <a:latin typeface="Monaco"/>
              </a:rPr>
              <a:t> </a:t>
            </a:r>
            <a:endParaRPr kumimoji="0" lang="en-US" altLang="en-US" sz="1400" b="0" i="0" u="none" strike="noStrike" cap="none" normalizeH="0" baseline="0" dirty="0">
              <a:ln>
                <a:noFill/>
              </a:ln>
              <a:solidFill>
                <a:schemeClr val="tx1"/>
              </a:solidFill>
              <a:effectLst/>
            </a:endParaRPr>
          </a:p>
          <a:p>
            <a:endParaRPr lang="en-US" sz="1400" dirty="0"/>
          </a:p>
        </p:txBody>
      </p:sp>
    </p:spTree>
    <p:extLst>
      <p:ext uri="{BB962C8B-B14F-4D97-AF65-F5344CB8AC3E}">
        <p14:creationId xmlns:p14="http://schemas.microsoft.com/office/powerpoint/2010/main" val="774209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1A946-D326-A293-B4AE-F7063958733B}"/>
              </a:ext>
            </a:extLst>
          </p:cNvPr>
          <p:cNvSpPr>
            <a:spLocks noGrp="1"/>
          </p:cNvSpPr>
          <p:nvPr>
            <p:ph type="title"/>
          </p:nvPr>
        </p:nvSpPr>
        <p:spPr>
          <a:xfrm>
            <a:off x="488437" y="880794"/>
            <a:ext cx="3287275" cy="572700"/>
          </a:xfrm>
        </p:spPr>
        <p:txBody>
          <a:bodyPr/>
          <a:lstStyle/>
          <a:p>
            <a:r>
              <a:rPr lang="en-US" dirty="0" err="1"/>
              <a:t>Comaparable</a:t>
            </a:r>
            <a:r>
              <a:rPr lang="en-US" dirty="0"/>
              <a:t>  </a:t>
            </a:r>
            <a:r>
              <a:rPr lang="en-US" dirty="0" err="1"/>
              <a:t>Ví</a:t>
            </a:r>
            <a:r>
              <a:rPr lang="en-US" dirty="0"/>
              <a:t> </a:t>
            </a:r>
            <a:r>
              <a:rPr lang="en-US" dirty="0" err="1"/>
              <a:t>dụ</a:t>
            </a:r>
            <a:endParaRPr lang="en-US" dirty="0"/>
          </a:p>
        </p:txBody>
      </p:sp>
      <p:sp>
        <p:nvSpPr>
          <p:cNvPr id="3" name="Subtitle 2">
            <a:extLst>
              <a:ext uri="{FF2B5EF4-FFF2-40B4-BE49-F238E27FC236}">
                <a16:creationId xmlns:a16="http://schemas.microsoft.com/office/drawing/2014/main" id="{8D28288A-AFC0-C304-7109-20FB6966D417}"/>
              </a:ext>
            </a:extLst>
          </p:cNvPr>
          <p:cNvSpPr>
            <a:spLocks noGrp="1"/>
          </p:cNvSpPr>
          <p:nvPr>
            <p:ph type="subTitle" idx="1"/>
          </p:nvPr>
        </p:nvSpPr>
        <p:spPr>
          <a:xfrm>
            <a:off x="4957764" y="410493"/>
            <a:ext cx="3579019" cy="4322513"/>
          </a:xfrm>
          <a:solidFill>
            <a:schemeClr val="tx1">
              <a:lumMod val="85000"/>
              <a:lumOff val="15000"/>
            </a:schemeClr>
          </a:solidFill>
        </p:spPr>
        <p:txBody>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rgbClr val="CC7832"/>
              </a:solidFill>
              <a:effectLst/>
              <a:latin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dirty="0">
                <a:solidFill>
                  <a:srgbClr val="CC7832"/>
                </a:solidFill>
                <a:latin typeface="JetBrains Mono"/>
              </a:rPr>
              <a:t>pu</a:t>
            </a:r>
            <a:r>
              <a:rPr kumimoji="0" lang="en-US" altLang="en-US" sz="1200" b="0" i="0" u="none" strike="noStrike" cap="none" normalizeH="0" baseline="0" dirty="0">
                <a:ln>
                  <a:noFill/>
                </a:ln>
                <a:solidFill>
                  <a:srgbClr val="CC7832"/>
                </a:solidFill>
                <a:effectLst/>
                <a:latin typeface="JetBrains Mono"/>
              </a:rPr>
              <a:t>blic class </a:t>
            </a:r>
            <a:r>
              <a:rPr kumimoji="0" lang="en-US" altLang="en-US" sz="1200" b="0" i="0" u="none" strike="noStrike" cap="none" normalizeH="0" baseline="0" dirty="0">
                <a:ln>
                  <a:noFill/>
                </a:ln>
                <a:solidFill>
                  <a:srgbClr val="A9B7C6"/>
                </a:solidFill>
                <a:effectLst/>
                <a:latin typeface="JetBrains Mono"/>
              </a:rPr>
              <a:t>Course </a:t>
            </a:r>
            <a:r>
              <a:rPr kumimoji="0" lang="en-US" altLang="en-US" sz="1200" b="0" i="0" u="none" strike="noStrike" cap="none" normalizeH="0" baseline="0" dirty="0">
                <a:ln>
                  <a:noFill/>
                </a:ln>
                <a:solidFill>
                  <a:srgbClr val="CC7832"/>
                </a:solidFill>
                <a:effectLst/>
                <a:latin typeface="JetBrains Mono"/>
              </a:rPr>
              <a:t>implements </a:t>
            </a:r>
            <a:r>
              <a:rPr kumimoji="0" lang="en-US" altLang="en-US" sz="1200" b="0" i="0" u="none" strike="noStrike" cap="none" normalizeH="0" baseline="0" dirty="0">
                <a:ln>
                  <a:noFill/>
                </a:ln>
                <a:solidFill>
                  <a:srgbClr val="A9B7C6"/>
                </a:solidFill>
                <a:effectLst/>
                <a:latin typeface="JetBrains Mono"/>
              </a:rPr>
              <a:t>Comparable&lt;Course&gt;{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private double </a:t>
            </a:r>
            <a:r>
              <a:rPr kumimoji="0" lang="en-US" altLang="en-US" sz="1200" b="0" i="0" u="none" strike="noStrike" cap="none" normalizeH="0" baseline="0" dirty="0">
                <a:ln>
                  <a:noFill/>
                </a:ln>
                <a:solidFill>
                  <a:srgbClr val="9876AA"/>
                </a:solidFill>
                <a:effectLst/>
                <a:latin typeface="JetBrains Mono"/>
              </a:rPr>
              <a:t>fee</a:t>
            </a:r>
            <a:r>
              <a:rPr kumimoji="0" lang="en-US" altLang="en-US" sz="1200" b="0" i="0" u="none" strike="noStrike" cap="none" normalizeH="0" baseline="0" dirty="0">
                <a:ln>
                  <a:noFill/>
                </a:ln>
                <a:solidFill>
                  <a:srgbClr val="CC7832"/>
                </a:solidFill>
                <a:effectLst/>
                <a:latin typeface="JetBrains Mono"/>
              </a:rPr>
              <a:t>;</a:t>
            </a:r>
            <a:br>
              <a:rPr kumimoji="0" lang="en-US" altLang="en-US" sz="1200" b="0" i="0" u="none" strike="noStrike" cap="none" normalizeH="0" baseline="0" dirty="0">
                <a:ln>
                  <a:noFill/>
                </a:ln>
                <a:solidFill>
                  <a:srgbClr val="CC7832"/>
                </a:solidFill>
                <a:effectLst/>
                <a:latin typeface="JetBrains Mono"/>
              </a:rPr>
            </a:br>
            <a:r>
              <a:rPr kumimoji="0" lang="en-US" altLang="en-US" sz="1200" b="0" i="0" u="none" strike="noStrike" cap="none" normalizeH="0" baseline="0" dirty="0">
                <a:ln>
                  <a:noFill/>
                </a:ln>
                <a:solidFill>
                  <a:srgbClr val="CC7832"/>
                </a:solidFill>
                <a:effectLst/>
                <a:latin typeface="JetBrains Mono"/>
              </a:rPr>
              <a:t>     private </a:t>
            </a:r>
            <a:r>
              <a:rPr kumimoji="0" lang="en-US" altLang="en-US" sz="1200" b="0" i="0" u="none" strike="noStrike" cap="none" normalizeH="0" baseline="0" dirty="0">
                <a:ln>
                  <a:noFill/>
                </a:ln>
                <a:solidFill>
                  <a:srgbClr val="A9B7C6"/>
                </a:solidFill>
                <a:effectLst/>
                <a:latin typeface="JetBrains Mono"/>
              </a:rPr>
              <a:t>String </a:t>
            </a:r>
            <a:r>
              <a:rPr kumimoji="0" lang="en-US" altLang="en-US" sz="1200" b="0" i="0" u="none" strike="noStrike" cap="none" normalizeH="0" baseline="0" dirty="0">
                <a:ln>
                  <a:noFill/>
                </a:ln>
                <a:solidFill>
                  <a:srgbClr val="9876AA"/>
                </a:solidFill>
                <a:effectLst/>
                <a:latin typeface="JetBrains Mono"/>
              </a:rPr>
              <a:t>name</a:t>
            </a:r>
            <a:r>
              <a:rPr kumimoji="0" lang="en-US" altLang="en-US" sz="1200" b="0" i="0" u="none" strike="noStrike" cap="none" normalizeH="0" baseline="0" dirty="0">
                <a:ln>
                  <a:noFill/>
                </a:ln>
                <a:solidFill>
                  <a:srgbClr val="CC7832"/>
                </a:solidFill>
                <a:effectLst/>
                <a:latin typeface="JetBrains Mono"/>
              </a:rPr>
              <a:t>;</a:t>
            </a:r>
            <a:br>
              <a:rPr kumimoji="0" lang="en-US" altLang="en-US" sz="1200" b="0" i="0" u="none" strike="noStrike" cap="none" normalizeH="0" baseline="0" dirty="0">
                <a:ln>
                  <a:noFill/>
                </a:ln>
                <a:solidFill>
                  <a:srgbClr val="CC7832"/>
                </a:solidFill>
                <a:effectLst/>
                <a:latin typeface="JetBrains Mono"/>
              </a:rPr>
            </a:br>
            <a:r>
              <a:rPr kumimoji="0" lang="en-US" altLang="en-US" sz="1200" b="0" i="0" u="none" strike="noStrike" cap="none" normalizeH="0" baseline="0" dirty="0">
                <a:ln>
                  <a:noFill/>
                </a:ln>
                <a:solidFill>
                  <a:srgbClr val="CC7832"/>
                </a:solidFill>
                <a:effectLst/>
                <a:latin typeface="JetBrains Mono"/>
              </a:rPr>
              <a:t>    </a:t>
            </a:r>
            <a:br>
              <a:rPr kumimoji="0" lang="en-US" altLang="en-US" sz="1200" b="0" i="0" u="none" strike="noStrike" cap="none" normalizeH="0" baseline="0" dirty="0">
                <a:ln>
                  <a:noFill/>
                </a:ln>
                <a:solidFill>
                  <a:srgbClr val="CC7832"/>
                </a:solidFill>
                <a:effectLst/>
                <a:latin typeface="JetBrains Mono"/>
              </a:rPr>
            </a:br>
            <a:r>
              <a:rPr kumimoji="0" lang="en-US" altLang="en-US" sz="1200" b="0" i="0" u="none" strike="noStrike" cap="none" normalizeH="0" baseline="0" dirty="0">
                <a:ln>
                  <a:noFill/>
                </a:ln>
                <a:solidFill>
                  <a:srgbClr val="CC7832"/>
                </a:solidFill>
                <a:effectLst/>
                <a:latin typeface="JetBrains Mono"/>
              </a:rPr>
              <a:t>    public </a:t>
            </a:r>
            <a:r>
              <a:rPr kumimoji="0" lang="en-US" altLang="en-US" sz="1200" b="0" i="0" u="none" strike="noStrike" cap="none" normalizeH="0" baseline="0" dirty="0">
                <a:ln>
                  <a:noFill/>
                </a:ln>
                <a:solidFill>
                  <a:srgbClr val="FFC66D"/>
                </a:solidFill>
                <a:effectLst/>
                <a:latin typeface="JetBrains Mono"/>
              </a:rPr>
              <a:t>Course</a:t>
            </a:r>
            <a:r>
              <a:rPr kumimoji="0" lang="en-US" altLang="en-US" sz="1200" b="0" i="0" u="none" strike="noStrike" cap="none" normalizeH="0" baseline="0" dirty="0">
                <a:ln>
                  <a:noFill/>
                </a:ln>
                <a:solidFill>
                  <a:srgbClr val="A9B7C6"/>
                </a:solidFill>
                <a:effectLst/>
                <a:latin typeface="JetBrains Mono"/>
              </a:rPr>
              <a:t>(String name</a:t>
            </a:r>
            <a:r>
              <a:rPr kumimoji="0" lang="en-US" altLang="en-US" sz="1200" b="0" i="0" u="none" strike="noStrike" cap="none" normalizeH="0" baseline="0" dirty="0">
                <a:ln>
                  <a:noFill/>
                </a:ln>
                <a:solidFill>
                  <a:srgbClr val="CC7832"/>
                </a:solidFill>
                <a:effectLst/>
                <a:latin typeface="JetBrains Mono"/>
              </a:rPr>
              <a:t>, double </a:t>
            </a:r>
            <a:r>
              <a:rPr kumimoji="0" lang="en-US" altLang="en-US" sz="1200" b="0" i="0" u="none" strike="noStrike" cap="none" normalizeH="0" baseline="0" dirty="0">
                <a:ln>
                  <a:noFill/>
                </a:ln>
                <a:solidFill>
                  <a:srgbClr val="A9B7C6"/>
                </a:solidFill>
                <a:effectLst/>
                <a:latin typeface="JetBrains Mono"/>
              </a:rPr>
              <a:t>fee) {</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this</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a:ln>
                  <a:noFill/>
                </a:ln>
                <a:solidFill>
                  <a:srgbClr val="9876AA"/>
                </a:solidFill>
                <a:effectLst/>
                <a:latin typeface="JetBrains Mono"/>
              </a:rPr>
              <a:t>name</a:t>
            </a:r>
            <a:r>
              <a:rPr kumimoji="0" lang="en-US" altLang="en-US" sz="1200" b="0" i="0" u="none" strike="noStrike" cap="none" normalizeH="0" baseline="0" dirty="0">
                <a:ln>
                  <a:noFill/>
                </a:ln>
                <a:solidFill>
                  <a:srgbClr val="A9B7C6"/>
                </a:solidFill>
                <a:effectLst/>
                <a:latin typeface="JetBrains Mono"/>
              </a:rPr>
              <a:t>=name</a:t>
            </a:r>
            <a:r>
              <a:rPr kumimoji="0" lang="en-US" altLang="en-US" sz="1200" b="0" i="0" u="none" strike="noStrike" cap="none" normalizeH="0" baseline="0" dirty="0">
                <a:ln>
                  <a:noFill/>
                </a:ln>
                <a:solidFill>
                  <a:srgbClr val="CC7832"/>
                </a:solidFill>
                <a:effectLst/>
                <a:latin typeface="JetBrains Mono"/>
              </a:rPr>
              <a:t>;</a:t>
            </a:r>
            <a:br>
              <a:rPr kumimoji="0" lang="en-US" altLang="en-US" sz="1200" b="0" i="0" u="none" strike="noStrike" cap="none" normalizeH="0" baseline="0" dirty="0">
                <a:ln>
                  <a:noFill/>
                </a:ln>
                <a:solidFill>
                  <a:srgbClr val="CC7832"/>
                </a:solidFill>
                <a:effectLst/>
                <a:latin typeface="JetBrains Mono"/>
              </a:rPr>
            </a:br>
            <a:r>
              <a:rPr kumimoji="0" lang="en-US" altLang="en-US" sz="1200" b="0" i="0" u="none" strike="noStrike" cap="none" normalizeH="0" baseline="0" dirty="0">
                <a:ln>
                  <a:noFill/>
                </a:ln>
                <a:solidFill>
                  <a:srgbClr val="CC7832"/>
                </a:solidFill>
                <a:effectLst/>
                <a:latin typeface="JetBrains Mono"/>
              </a:rPr>
              <a:t>        this</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a:ln>
                  <a:noFill/>
                </a:ln>
                <a:solidFill>
                  <a:srgbClr val="9876AA"/>
                </a:solidFill>
                <a:effectLst/>
                <a:latin typeface="JetBrains Mono"/>
              </a:rPr>
              <a:t>fee </a:t>
            </a:r>
            <a:r>
              <a:rPr kumimoji="0" lang="en-US" altLang="en-US" sz="1200" b="0" i="0" u="none" strike="noStrike" cap="none" normalizeH="0" baseline="0" dirty="0">
                <a:ln>
                  <a:noFill/>
                </a:ln>
                <a:solidFill>
                  <a:srgbClr val="A9B7C6"/>
                </a:solidFill>
                <a:effectLst/>
                <a:latin typeface="JetBrains Mono"/>
              </a:rPr>
              <a:t>= fee</a:t>
            </a:r>
            <a:r>
              <a:rPr kumimoji="0" lang="en-US" altLang="en-US" sz="1200" b="0" i="0" u="none" strike="noStrike" cap="none" normalizeH="0" baseline="0" dirty="0">
                <a:ln>
                  <a:noFill/>
                </a:ln>
                <a:solidFill>
                  <a:srgbClr val="CC7832"/>
                </a:solidFill>
                <a:effectLst/>
                <a:latin typeface="JetBrains Mono"/>
              </a:rPr>
              <a:t>;</a:t>
            </a:r>
            <a:br>
              <a:rPr kumimoji="0" lang="en-US" altLang="en-US" sz="1200" b="0" i="0" u="none" strike="noStrike" cap="none" normalizeH="0" baseline="0" dirty="0">
                <a:ln>
                  <a:noFill/>
                </a:ln>
                <a:solidFill>
                  <a:srgbClr val="CC7832"/>
                </a:solidFill>
                <a:effectLst/>
                <a:latin typeface="JetBrains Mono"/>
              </a:rPr>
            </a:br>
            <a:r>
              <a:rPr kumimoji="0" lang="en-US" altLang="en-US" sz="1200" b="0" i="0" u="none" strike="noStrike" cap="none" normalizeH="0" baseline="0" dirty="0">
                <a:ln>
                  <a:noFill/>
                </a:ln>
                <a:solidFill>
                  <a:srgbClr val="CC7832"/>
                </a:solidFill>
                <a:effectLst/>
                <a:latin typeface="JetBrains Mono"/>
              </a:rPr>
              <a:t>    </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public </a:t>
            </a:r>
            <a:r>
              <a:rPr kumimoji="0" lang="en-US" altLang="en-US" sz="1200" b="0" i="0" u="none" strike="noStrike" cap="none" normalizeH="0" baseline="0" dirty="0">
                <a:ln>
                  <a:noFill/>
                </a:ln>
                <a:solidFill>
                  <a:srgbClr val="A9B7C6"/>
                </a:solidFill>
                <a:effectLst/>
                <a:latin typeface="JetBrains Mono"/>
              </a:rPr>
              <a:t>String </a:t>
            </a:r>
            <a:r>
              <a:rPr kumimoji="0" lang="en-US" altLang="en-US" sz="1200" b="0" i="0" u="none" strike="noStrike" cap="none" normalizeH="0" baseline="0" dirty="0">
                <a:ln>
                  <a:noFill/>
                </a:ln>
                <a:solidFill>
                  <a:srgbClr val="FFC66D"/>
                </a:solidFill>
                <a:effectLst/>
                <a:latin typeface="JetBrains Mono"/>
              </a:rPr>
              <a:t>getName</a:t>
            </a:r>
            <a:r>
              <a:rPr kumimoji="0" lang="en-US" altLang="en-US" sz="1200" b="0" i="0" u="none" strike="noStrike" cap="none" normalizeH="0" baseline="0" dirty="0">
                <a:ln>
                  <a:noFill/>
                </a:ln>
                <a:solidFill>
                  <a:srgbClr val="A9B7C6"/>
                </a:solidFill>
                <a:effectLst/>
                <a:latin typeface="JetBrains Mono"/>
              </a:rPr>
              <a:t>() {</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return </a:t>
            </a:r>
            <a:r>
              <a:rPr kumimoji="0" lang="en-US" altLang="en-US" sz="1200" b="0" i="0" u="none" strike="noStrike" cap="none" normalizeH="0" baseline="0" dirty="0">
                <a:ln>
                  <a:noFill/>
                </a:ln>
                <a:solidFill>
                  <a:srgbClr val="9876AA"/>
                </a:solidFill>
                <a:effectLst/>
                <a:latin typeface="JetBrains Mono"/>
              </a:rPr>
              <a:t>name</a:t>
            </a:r>
            <a:r>
              <a:rPr kumimoji="0" lang="en-US" altLang="en-US" sz="1200" b="0" i="0" u="none" strike="noStrike" cap="none" normalizeH="0" baseline="0" dirty="0">
                <a:ln>
                  <a:noFill/>
                </a:ln>
                <a:solidFill>
                  <a:srgbClr val="CC7832"/>
                </a:solidFill>
                <a:effectLst/>
                <a:latin typeface="JetBrains Mono"/>
              </a:rPr>
              <a:t>;</a:t>
            </a:r>
            <a:br>
              <a:rPr kumimoji="0" lang="en-US" altLang="en-US" sz="1200" b="0" i="0" u="none" strike="noStrike" cap="none" normalizeH="0" baseline="0" dirty="0">
                <a:ln>
                  <a:noFill/>
                </a:ln>
                <a:solidFill>
                  <a:srgbClr val="CC7832"/>
                </a:solidFill>
                <a:effectLst/>
                <a:latin typeface="JetBrains Mono"/>
              </a:rPr>
            </a:br>
            <a:r>
              <a:rPr kumimoji="0" lang="en-US" altLang="en-US" sz="1200" b="0" i="0" u="none" strike="noStrike" cap="none" normalizeH="0" baseline="0" dirty="0">
                <a:ln>
                  <a:noFill/>
                </a:ln>
                <a:solidFill>
                  <a:srgbClr val="CC7832"/>
                </a:solidFill>
                <a:effectLst/>
                <a:latin typeface="JetBrains Mono"/>
              </a:rPr>
              <a:t>    </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public double </a:t>
            </a:r>
            <a:r>
              <a:rPr kumimoji="0" lang="en-US" altLang="en-US" sz="1200" b="0" i="0" u="none" strike="noStrike" cap="none" normalizeH="0" baseline="0" dirty="0">
                <a:ln>
                  <a:noFill/>
                </a:ln>
                <a:solidFill>
                  <a:srgbClr val="FFC66D"/>
                </a:solidFill>
                <a:effectLst/>
                <a:latin typeface="JetBrains Mono"/>
              </a:rPr>
              <a:t>getFee</a:t>
            </a:r>
            <a:r>
              <a:rPr kumimoji="0" lang="en-US" altLang="en-US" sz="1200" b="0" i="0" u="none" strike="noStrike" cap="none" normalizeH="0" baseline="0" dirty="0">
                <a:ln>
                  <a:noFill/>
                </a:ln>
                <a:solidFill>
                  <a:srgbClr val="A9B7C6"/>
                </a:solidFill>
                <a:effectLst/>
                <a:latin typeface="JetBrains Mono"/>
              </a:rPr>
              <a:t>() {</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return </a:t>
            </a:r>
            <a:r>
              <a:rPr kumimoji="0" lang="en-US" altLang="en-US" sz="1200" b="0" i="0" u="none" strike="noStrike" cap="none" normalizeH="0" baseline="0" dirty="0">
                <a:ln>
                  <a:noFill/>
                </a:ln>
                <a:solidFill>
                  <a:srgbClr val="9876AA"/>
                </a:solidFill>
                <a:effectLst/>
                <a:latin typeface="JetBrains Mono"/>
              </a:rPr>
              <a:t>fee</a:t>
            </a:r>
            <a:r>
              <a:rPr kumimoji="0" lang="en-US" altLang="en-US" sz="1200" b="0" i="0" u="none" strike="noStrike" cap="none" normalizeH="0" baseline="0" dirty="0">
                <a:ln>
                  <a:noFill/>
                </a:ln>
                <a:solidFill>
                  <a:srgbClr val="CC7832"/>
                </a:solidFill>
                <a:effectLst/>
                <a:latin typeface="JetBrains Mono"/>
              </a:rPr>
              <a:t>;</a:t>
            </a:r>
            <a:br>
              <a:rPr kumimoji="0" lang="en-US" altLang="en-US" sz="1200" b="0" i="0" u="none" strike="noStrike" cap="none" normalizeH="0" baseline="0" dirty="0">
                <a:ln>
                  <a:noFill/>
                </a:ln>
                <a:solidFill>
                  <a:srgbClr val="CC7832"/>
                </a:solidFill>
                <a:effectLst/>
                <a:latin typeface="JetBrains Mono"/>
              </a:rPr>
            </a:br>
            <a:r>
              <a:rPr kumimoji="0" lang="en-US" altLang="en-US" sz="1200" b="0" i="0" u="none" strike="noStrike" cap="none" normalizeH="0" baseline="0" dirty="0">
                <a:ln>
                  <a:noFill/>
                </a:ln>
                <a:solidFill>
                  <a:srgbClr val="CC7832"/>
                </a:solidFill>
                <a:effectLst/>
                <a:latin typeface="JetBrains Mono"/>
              </a:rPr>
              <a:t>    </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BBB529"/>
                </a:solidFill>
                <a:effectLst/>
                <a:latin typeface="JetBrains Mono"/>
              </a:rPr>
              <a:t>@Override</a:t>
            </a:r>
            <a:br>
              <a:rPr kumimoji="0" lang="en-US" altLang="en-US" sz="1200" b="0" i="0" u="none" strike="noStrike" cap="none" normalizeH="0" baseline="0" dirty="0">
                <a:ln>
                  <a:noFill/>
                </a:ln>
                <a:solidFill>
                  <a:srgbClr val="BBB529"/>
                </a:solidFill>
                <a:effectLst/>
                <a:latin typeface="JetBrains Mono"/>
              </a:rPr>
            </a:br>
            <a:r>
              <a:rPr kumimoji="0" lang="en-US" altLang="en-US" sz="1200" b="0" i="0" u="none" strike="noStrike" cap="none" normalizeH="0" baseline="0" dirty="0">
                <a:ln>
                  <a:noFill/>
                </a:ln>
                <a:solidFill>
                  <a:srgbClr val="BBB529"/>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public int </a:t>
            </a:r>
            <a:r>
              <a:rPr kumimoji="0" lang="en-US" altLang="en-US" sz="1200" b="0" i="0" u="none" strike="noStrike" cap="none" normalizeH="0" baseline="0" dirty="0">
                <a:ln>
                  <a:noFill/>
                </a:ln>
                <a:solidFill>
                  <a:srgbClr val="FFC66D"/>
                </a:solidFill>
                <a:effectLst/>
                <a:latin typeface="JetBrains Mono"/>
              </a:rPr>
              <a:t>compareTo</a:t>
            </a:r>
            <a:r>
              <a:rPr kumimoji="0" lang="en-US" altLang="en-US" sz="1200" b="0" i="0" u="none" strike="noStrike" cap="none" normalizeH="0" baseline="0" dirty="0">
                <a:ln>
                  <a:noFill/>
                </a:ln>
                <a:solidFill>
                  <a:srgbClr val="A9B7C6"/>
                </a:solidFill>
                <a:effectLst/>
                <a:latin typeface="JetBrains Mono"/>
              </a:rPr>
              <a:t>(Course o) {</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return </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a:ln>
                  <a:noFill/>
                </a:ln>
                <a:solidFill>
                  <a:srgbClr val="CC7832"/>
                </a:solidFill>
                <a:effectLst/>
                <a:latin typeface="JetBrains Mono"/>
              </a:rPr>
              <a:t>int</a:t>
            </a: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this</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a:ln>
                  <a:noFill/>
                </a:ln>
                <a:solidFill>
                  <a:srgbClr val="9876AA"/>
                </a:solidFill>
                <a:effectLst/>
                <a:latin typeface="JetBrains Mono"/>
              </a:rPr>
              <a:t>fee </a:t>
            </a:r>
            <a:r>
              <a:rPr kumimoji="0" lang="en-US" altLang="en-US" sz="1200" b="0" i="0" u="none" strike="noStrike" cap="none" normalizeH="0" baseline="0" dirty="0">
                <a:ln>
                  <a:noFill/>
                </a:ln>
                <a:solidFill>
                  <a:srgbClr val="A9B7C6"/>
                </a:solidFill>
                <a:effectLst/>
                <a:latin typeface="JetBrains Mono"/>
              </a:rPr>
              <a:t>- o.getFee())</a:t>
            </a:r>
            <a:r>
              <a:rPr kumimoji="0" lang="en-US" altLang="en-US" sz="1200" b="0" i="0" u="none" strike="noStrike" cap="none" normalizeH="0" baseline="0" dirty="0">
                <a:ln>
                  <a:noFill/>
                </a:ln>
                <a:solidFill>
                  <a:srgbClr val="CC7832"/>
                </a:solidFill>
                <a:effectLst/>
                <a:latin typeface="JetBrains Mono"/>
              </a:rPr>
              <a:t>;</a:t>
            </a:r>
            <a:br>
              <a:rPr kumimoji="0" lang="en-US" altLang="en-US" sz="1200" b="0" i="0" u="none" strike="noStrike" cap="none" normalizeH="0" baseline="0" dirty="0">
                <a:ln>
                  <a:noFill/>
                </a:ln>
                <a:solidFill>
                  <a:srgbClr val="CC7832"/>
                </a:solidFill>
                <a:effectLst/>
                <a:latin typeface="JetBrains Mono"/>
              </a:rPr>
            </a:br>
            <a:r>
              <a:rPr kumimoji="0" lang="en-US" altLang="en-US" sz="1200" b="0" i="0" u="none" strike="noStrike" cap="none" normalizeH="0" baseline="0" dirty="0">
                <a:ln>
                  <a:noFill/>
                </a:ln>
                <a:solidFill>
                  <a:srgbClr val="CC7832"/>
                </a:solidFill>
                <a:effectLst/>
                <a:latin typeface="JetBrains Mono"/>
              </a:rPr>
              <a:t>    </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a:t>
            </a:r>
            <a:endParaRPr kumimoji="0" lang="en-US" altLang="en-US" sz="1200" b="0" i="0" u="none" strike="noStrike" cap="none" normalizeH="0" baseline="0" dirty="0">
              <a:ln>
                <a:noFill/>
              </a:ln>
              <a:solidFill>
                <a:schemeClr val="tx1"/>
              </a:solidFill>
              <a:effectLst/>
              <a:latin typeface="Arial" panose="020B0604020202020204" pitchFamily="34" charset="0"/>
            </a:endParaRPr>
          </a:p>
        </p:txBody>
      </p:sp>
      <p:sp>
        <p:nvSpPr>
          <p:cNvPr id="5" name="Subtitle 4">
            <a:extLst>
              <a:ext uri="{FF2B5EF4-FFF2-40B4-BE49-F238E27FC236}">
                <a16:creationId xmlns:a16="http://schemas.microsoft.com/office/drawing/2014/main" id="{79A29039-7C8A-BDB0-2E93-31545FCD4161}"/>
              </a:ext>
            </a:extLst>
          </p:cNvPr>
          <p:cNvSpPr>
            <a:spLocks noGrp="1"/>
          </p:cNvSpPr>
          <p:nvPr>
            <p:ph type="subTitle" idx="3"/>
          </p:nvPr>
        </p:nvSpPr>
        <p:spPr>
          <a:xfrm>
            <a:off x="361755" y="1661295"/>
            <a:ext cx="3824483" cy="2837155"/>
          </a:xfrm>
          <a:solidFill>
            <a:schemeClr val="tx1">
              <a:lumMod val="85000"/>
              <a:lumOff val="15000"/>
            </a:schemeClr>
          </a:solidFill>
        </p:spPr>
        <p:txBody>
          <a:bodyPr/>
          <a:lstStyle/>
          <a:p>
            <a:pPr eaLnBrk="0" fontAlgn="base" hangingPunct="0">
              <a:spcBef>
                <a:spcPct val="0"/>
              </a:spcBef>
              <a:spcAft>
                <a:spcPct val="0"/>
              </a:spcAft>
            </a:pPr>
            <a:r>
              <a:rPr kumimoji="0" lang="en-US" altLang="en-US" sz="1800" b="0" i="0" u="none" strike="noStrike" cap="none" normalizeH="0" baseline="0" dirty="0">
                <a:ln>
                  <a:noFill/>
                </a:ln>
                <a:solidFill>
                  <a:srgbClr val="CC7832"/>
                </a:solidFill>
                <a:effectLst/>
                <a:latin typeface="JetBrains Mono"/>
              </a:rPr>
              <a:t>public static void </a:t>
            </a:r>
            <a:r>
              <a:rPr kumimoji="0" lang="en-US" altLang="en-US" sz="1800" b="0" i="0" u="none" strike="noStrike" cap="none" normalizeH="0" baseline="0" dirty="0">
                <a:ln>
                  <a:noFill/>
                </a:ln>
                <a:solidFill>
                  <a:srgbClr val="FFC66D"/>
                </a:solidFill>
                <a:effectLst/>
                <a:latin typeface="JetBrains Mono"/>
              </a:rPr>
              <a:t>main</a:t>
            </a:r>
            <a:r>
              <a:rPr kumimoji="0" lang="en-US" altLang="en-US" sz="1800" b="0" i="0" u="none" strike="noStrike" cap="none" normalizeH="0" baseline="0" dirty="0">
                <a:ln>
                  <a:noFill/>
                </a:ln>
                <a:solidFill>
                  <a:schemeClr val="bg1">
                    <a:lumMod val="75000"/>
                  </a:schemeClr>
                </a:solidFill>
                <a:effectLst/>
                <a:latin typeface="JetBrains Mono"/>
              </a:rPr>
              <a:t>(String args[]) </a:t>
            </a:r>
            <a:r>
              <a:rPr kumimoji="0" lang="en-US" altLang="en-US" sz="1800" b="0" i="0" u="none" strike="noStrike" cap="none" normalizeH="0" baseline="0" dirty="0">
                <a:ln>
                  <a:noFill/>
                </a:ln>
                <a:solidFill>
                  <a:srgbClr val="CC7832"/>
                </a:solidFill>
                <a:effectLst/>
                <a:latin typeface="JetBrains Mono"/>
              </a:rPr>
              <a:t>throws </a:t>
            </a:r>
            <a:r>
              <a:rPr kumimoji="0" lang="en-US" altLang="en-US" sz="1800" b="0" i="0" u="none" strike="noStrike" cap="none" normalizeH="0" baseline="0" dirty="0">
                <a:ln>
                  <a:noFill/>
                </a:ln>
                <a:solidFill>
                  <a:schemeClr val="bg1">
                    <a:lumMod val="75000"/>
                  </a:schemeClr>
                </a:solidFill>
                <a:effectLst/>
                <a:latin typeface="JetBrains Mono"/>
              </a:rPr>
              <a:t>Exception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rgbClr val="A9B7C6"/>
              </a:solidFill>
              <a:effectLst/>
              <a:latin typeface="JetBrains Mono"/>
            </a:endParaRPr>
          </a:p>
          <a:p>
            <a:pPr lvl="1" eaLnBrk="0" fontAlgn="base" hangingPunct="0">
              <a:spcBef>
                <a:spcPct val="0"/>
              </a:spcBef>
              <a:spcAft>
                <a:spcPct val="0"/>
              </a:spcAft>
            </a:pPr>
            <a:r>
              <a:rPr kumimoji="0" lang="en-US" altLang="en-US" b="0" i="0" u="none" strike="noStrike" cap="none" normalizeH="0" baseline="0" dirty="0">
                <a:ln>
                  <a:noFill/>
                </a:ln>
                <a:solidFill>
                  <a:schemeClr val="bg1">
                    <a:lumMod val="75000"/>
                  </a:schemeClr>
                </a:solidFill>
                <a:effectLst/>
                <a:latin typeface="JetBrains Mono"/>
              </a:rPr>
              <a:t>List&lt;Course&gt; a = </a:t>
            </a:r>
            <a:r>
              <a:rPr kumimoji="0" lang="en-US" altLang="en-US" b="0" i="0" u="none" strike="noStrike" cap="none" normalizeH="0" baseline="0" dirty="0">
                <a:ln>
                  <a:noFill/>
                </a:ln>
                <a:solidFill>
                  <a:srgbClr val="CC7832"/>
                </a:solidFill>
                <a:effectLst/>
                <a:latin typeface="JetBrains Mono"/>
              </a:rPr>
              <a:t>new </a:t>
            </a:r>
            <a:r>
              <a:rPr kumimoji="0" lang="en-US" altLang="en-US" b="0" i="0" u="none" strike="noStrike" cap="none" normalizeH="0" baseline="0" dirty="0">
                <a:ln>
                  <a:noFill/>
                </a:ln>
                <a:solidFill>
                  <a:srgbClr val="A9B7C6"/>
                </a:solidFill>
                <a:effectLst/>
                <a:latin typeface="JetBrains Mono"/>
              </a:rPr>
              <a:t>ArrayList()</a:t>
            </a:r>
            <a:r>
              <a:rPr kumimoji="0" lang="en-US" altLang="en-US" b="0" i="0" u="none" strike="noStrike" cap="none" normalizeH="0" baseline="0" dirty="0">
                <a:ln>
                  <a:noFill/>
                </a:ln>
                <a:solidFill>
                  <a:srgbClr val="CC7832"/>
                </a:solidFill>
                <a:effectLst/>
                <a:latin typeface="JetBrains Mono"/>
              </a:rPr>
              <a:t>;</a:t>
            </a:r>
            <a:br>
              <a:rPr kumimoji="0" lang="en-US" altLang="en-US" b="0" i="0" u="none" strike="noStrike" cap="none" normalizeH="0" baseline="0" dirty="0">
                <a:ln>
                  <a:noFill/>
                </a:ln>
                <a:solidFill>
                  <a:srgbClr val="CC7832"/>
                </a:solidFill>
                <a:effectLst/>
                <a:latin typeface="JetBrains Mono"/>
              </a:rPr>
            </a:br>
            <a:r>
              <a:rPr kumimoji="0" lang="en-US" altLang="en-US" b="0" i="0" u="none" strike="noStrike" cap="none" normalizeH="0" baseline="0" dirty="0">
                <a:ln>
                  <a:noFill/>
                </a:ln>
                <a:solidFill>
                  <a:schemeClr val="accent2"/>
                </a:solidFill>
                <a:effectLst/>
                <a:latin typeface="JetBrains Mono"/>
              </a:rPr>
              <a:t>a.add(</a:t>
            </a:r>
            <a:r>
              <a:rPr kumimoji="0" lang="en-US" altLang="en-US" b="0" i="0" u="none" strike="noStrike" cap="none" normalizeH="0" baseline="0" dirty="0">
                <a:ln>
                  <a:noFill/>
                </a:ln>
                <a:solidFill>
                  <a:srgbClr val="CC7832"/>
                </a:solidFill>
                <a:effectLst/>
                <a:latin typeface="JetBrains Mono"/>
              </a:rPr>
              <a:t>new </a:t>
            </a:r>
            <a:r>
              <a:rPr kumimoji="0" lang="en-US" altLang="en-US" b="0" i="0" u="none" strike="noStrike" cap="none" normalizeH="0" baseline="0" dirty="0">
                <a:ln>
                  <a:noFill/>
                </a:ln>
                <a:solidFill>
                  <a:schemeClr val="accent2"/>
                </a:solidFill>
                <a:effectLst/>
                <a:latin typeface="JetBrains Mono"/>
              </a:rPr>
              <a:t>Course(</a:t>
            </a:r>
            <a:r>
              <a:rPr kumimoji="0" lang="en-US" altLang="en-US" b="0" i="0" u="none" strike="noStrike" cap="none" normalizeH="0" baseline="0" dirty="0">
                <a:ln>
                  <a:noFill/>
                </a:ln>
                <a:solidFill>
                  <a:srgbClr val="6A8759"/>
                </a:solidFill>
                <a:effectLst/>
                <a:latin typeface="JetBrains Mono"/>
              </a:rPr>
              <a:t>"PRJ311"</a:t>
            </a:r>
            <a:r>
              <a:rPr kumimoji="0" lang="en-US" altLang="en-US" b="0" i="0" u="none" strike="noStrike" cap="none" normalizeH="0" baseline="0" dirty="0">
                <a:ln>
                  <a:noFill/>
                </a:ln>
                <a:solidFill>
                  <a:srgbClr val="CC7832"/>
                </a:solidFill>
                <a:effectLst/>
                <a:latin typeface="JetBrains Mono"/>
              </a:rPr>
              <a:t>, </a:t>
            </a:r>
            <a:r>
              <a:rPr kumimoji="0" lang="en-US" altLang="en-US" b="0" i="0" u="none" strike="noStrike" cap="none" normalizeH="0" baseline="0" dirty="0">
                <a:ln>
                  <a:noFill/>
                </a:ln>
                <a:solidFill>
                  <a:srgbClr val="6897BB"/>
                </a:solidFill>
                <a:effectLst/>
                <a:latin typeface="JetBrains Mono"/>
              </a:rPr>
              <a:t>110</a:t>
            </a:r>
            <a:r>
              <a:rPr kumimoji="0" lang="en-US" altLang="en-US" b="0" i="0" u="none" strike="noStrike" cap="none" normalizeH="0" baseline="0" dirty="0">
                <a:ln>
                  <a:noFill/>
                </a:ln>
                <a:solidFill>
                  <a:srgbClr val="A9B7C6"/>
                </a:solidFill>
                <a:effectLst/>
                <a:latin typeface="JetBrains Mono"/>
              </a:rPr>
              <a:t>))</a:t>
            </a:r>
            <a:r>
              <a:rPr kumimoji="0" lang="en-US" altLang="en-US" b="0" i="0" u="none" strike="noStrike" cap="none" normalizeH="0" baseline="0" dirty="0">
                <a:ln>
                  <a:noFill/>
                </a:ln>
                <a:solidFill>
                  <a:srgbClr val="CC7832"/>
                </a:solidFill>
                <a:effectLst/>
                <a:latin typeface="JetBrains Mono"/>
              </a:rPr>
              <a:t>;</a:t>
            </a:r>
            <a:br>
              <a:rPr kumimoji="0" lang="en-US" altLang="en-US" b="0" i="0" u="none" strike="noStrike" cap="none" normalizeH="0" baseline="0" dirty="0">
                <a:ln>
                  <a:noFill/>
                </a:ln>
                <a:solidFill>
                  <a:srgbClr val="CC7832"/>
                </a:solidFill>
                <a:effectLst/>
                <a:latin typeface="JetBrains Mono"/>
              </a:rPr>
            </a:br>
            <a:r>
              <a:rPr kumimoji="0" lang="en-US" altLang="en-US" b="0" i="0" u="none" strike="noStrike" cap="none" normalizeH="0" baseline="0" dirty="0">
                <a:ln>
                  <a:noFill/>
                </a:ln>
                <a:solidFill>
                  <a:srgbClr val="A9B7C6"/>
                </a:solidFill>
                <a:effectLst/>
                <a:latin typeface="JetBrains Mono"/>
              </a:rPr>
              <a:t>a.add(</a:t>
            </a:r>
            <a:r>
              <a:rPr kumimoji="0" lang="en-US" altLang="en-US" b="0" i="0" u="none" strike="noStrike" cap="none" normalizeH="0" baseline="0" dirty="0">
                <a:ln>
                  <a:noFill/>
                </a:ln>
                <a:solidFill>
                  <a:srgbClr val="CC7832"/>
                </a:solidFill>
                <a:effectLst/>
                <a:latin typeface="JetBrains Mono"/>
              </a:rPr>
              <a:t>new </a:t>
            </a:r>
            <a:r>
              <a:rPr kumimoji="0" lang="en-US" altLang="en-US" b="0" i="0" u="none" strike="noStrike" cap="none" normalizeH="0" baseline="0" dirty="0">
                <a:ln>
                  <a:noFill/>
                </a:ln>
                <a:solidFill>
                  <a:srgbClr val="A9B7C6"/>
                </a:solidFill>
                <a:effectLst/>
                <a:latin typeface="JetBrains Mono"/>
              </a:rPr>
              <a:t>Course(</a:t>
            </a:r>
            <a:r>
              <a:rPr kumimoji="0" lang="en-US" altLang="en-US" b="0" i="0" u="none" strike="noStrike" cap="none" normalizeH="0" baseline="0" dirty="0">
                <a:ln>
                  <a:noFill/>
                </a:ln>
                <a:solidFill>
                  <a:srgbClr val="6A8759"/>
                </a:solidFill>
                <a:effectLst/>
                <a:latin typeface="JetBrains Mono"/>
              </a:rPr>
              <a:t>"DBI202"</a:t>
            </a:r>
            <a:r>
              <a:rPr kumimoji="0" lang="en-US" altLang="en-US" b="0" i="0" u="none" strike="noStrike" cap="none" normalizeH="0" baseline="0" dirty="0">
                <a:ln>
                  <a:noFill/>
                </a:ln>
                <a:solidFill>
                  <a:srgbClr val="CC7832"/>
                </a:solidFill>
                <a:effectLst/>
                <a:latin typeface="JetBrains Mono"/>
              </a:rPr>
              <a:t>, </a:t>
            </a:r>
            <a:r>
              <a:rPr kumimoji="0" lang="en-US" altLang="en-US" b="0" i="0" u="none" strike="noStrike" cap="none" normalizeH="0" baseline="0" dirty="0">
                <a:ln>
                  <a:noFill/>
                </a:ln>
                <a:solidFill>
                  <a:srgbClr val="6897BB"/>
                </a:solidFill>
                <a:effectLst/>
                <a:latin typeface="JetBrains Mono"/>
              </a:rPr>
              <a:t>150</a:t>
            </a:r>
            <a:r>
              <a:rPr kumimoji="0" lang="en-US" altLang="en-US" b="0" i="0" u="none" strike="noStrike" cap="none" normalizeH="0" baseline="0" dirty="0">
                <a:ln>
                  <a:noFill/>
                </a:ln>
                <a:solidFill>
                  <a:srgbClr val="A9B7C6"/>
                </a:solidFill>
                <a:effectLst/>
                <a:latin typeface="JetBrains Mono"/>
              </a:rPr>
              <a:t>))</a:t>
            </a:r>
            <a:r>
              <a:rPr kumimoji="0" lang="en-US" altLang="en-US" b="0" i="0" u="none" strike="noStrike" cap="none" normalizeH="0" baseline="0" dirty="0">
                <a:ln>
                  <a:noFill/>
                </a:ln>
                <a:solidFill>
                  <a:srgbClr val="CC7832"/>
                </a:solidFill>
                <a:effectLst/>
                <a:latin typeface="JetBrains Mono"/>
              </a:rPr>
              <a:t>;</a:t>
            </a:r>
            <a:br>
              <a:rPr kumimoji="0" lang="en-US" altLang="en-US" b="0" i="0" u="none" strike="noStrike" cap="none" normalizeH="0" baseline="0" dirty="0">
                <a:ln>
                  <a:noFill/>
                </a:ln>
                <a:solidFill>
                  <a:srgbClr val="CC7832"/>
                </a:solidFill>
                <a:effectLst/>
                <a:latin typeface="JetBrains Mono"/>
              </a:rPr>
            </a:br>
            <a:r>
              <a:rPr kumimoji="0" lang="en-US" altLang="en-US" b="0" i="0" u="none" strike="noStrike" cap="none" normalizeH="0" baseline="0" dirty="0">
                <a:ln>
                  <a:noFill/>
                </a:ln>
                <a:solidFill>
                  <a:srgbClr val="A9B7C6"/>
                </a:solidFill>
                <a:effectLst/>
                <a:latin typeface="JetBrains Mono"/>
              </a:rPr>
              <a:t>a.add(</a:t>
            </a:r>
            <a:r>
              <a:rPr kumimoji="0" lang="en-US" altLang="en-US" b="0" i="0" u="none" strike="noStrike" cap="none" normalizeH="0" baseline="0" dirty="0">
                <a:ln>
                  <a:noFill/>
                </a:ln>
                <a:solidFill>
                  <a:srgbClr val="CC7832"/>
                </a:solidFill>
                <a:effectLst/>
                <a:latin typeface="JetBrains Mono"/>
              </a:rPr>
              <a:t>new </a:t>
            </a:r>
            <a:r>
              <a:rPr kumimoji="0" lang="en-US" altLang="en-US" b="0" i="0" u="none" strike="noStrike" cap="none" normalizeH="0" baseline="0" dirty="0">
                <a:ln>
                  <a:noFill/>
                </a:ln>
                <a:solidFill>
                  <a:srgbClr val="A9B7C6"/>
                </a:solidFill>
                <a:effectLst/>
                <a:latin typeface="JetBrains Mono"/>
              </a:rPr>
              <a:t>Course(</a:t>
            </a:r>
            <a:r>
              <a:rPr kumimoji="0" lang="en-US" altLang="en-US" b="0" i="0" u="none" strike="noStrike" cap="none" normalizeH="0" baseline="0" dirty="0">
                <a:ln>
                  <a:noFill/>
                </a:ln>
                <a:solidFill>
                  <a:srgbClr val="6A8759"/>
                </a:solidFill>
                <a:effectLst/>
                <a:latin typeface="JetBrains Mono"/>
              </a:rPr>
              <a:t>"PRF192"</a:t>
            </a:r>
            <a:r>
              <a:rPr kumimoji="0" lang="en-US" altLang="en-US" b="0" i="0" u="none" strike="noStrike" cap="none" normalizeH="0" baseline="0" dirty="0">
                <a:ln>
                  <a:noFill/>
                </a:ln>
                <a:solidFill>
                  <a:srgbClr val="CC7832"/>
                </a:solidFill>
                <a:effectLst/>
                <a:latin typeface="JetBrains Mono"/>
              </a:rPr>
              <a:t>, </a:t>
            </a:r>
            <a:r>
              <a:rPr kumimoji="0" lang="en-US" altLang="en-US" b="0" i="0" u="none" strike="noStrike" cap="none" normalizeH="0" baseline="0" dirty="0">
                <a:ln>
                  <a:noFill/>
                </a:ln>
                <a:solidFill>
                  <a:srgbClr val="6897BB"/>
                </a:solidFill>
                <a:effectLst/>
                <a:latin typeface="JetBrains Mono"/>
              </a:rPr>
              <a:t>120</a:t>
            </a:r>
            <a:r>
              <a:rPr kumimoji="0" lang="en-US" altLang="en-US" b="0" i="0" u="none" strike="noStrike" cap="none" normalizeH="0" baseline="0" dirty="0">
                <a:ln>
                  <a:noFill/>
                </a:ln>
                <a:solidFill>
                  <a:srgbClr val="A9B7C6"/>
                </a:solidFill>
                <a:effectLst/>
                <a:latin typeface="JetBrains Mono"/>
              </a:rPr>
              <a:t>))</a:t>
            </a:r>
            <a:r>
              <a:rPr kumimoji="0" lang="en-US" altLang="en-US" b="0" i="0" u="none" strike="noStrike" cap="none" normalizeH="0" baseline="0" dirty="0">
                <a:ln>
                  <a:noFill/>
                </a:ln>
                <a:solidFill>
                  <a:srgbClr val="CC7832"/>
                </a:solidFill>
                <a:effectLst/>
                <a:latin typeface="JetBrains Mono"/>
              </a:rPr>
              <a:t>;</a:t>
            </a:r>
            <a:br>
              <a:rPr kumimoji="0" lang="en-US" altLang="en-US" b="0" i="0" u="none" strike="noStrike" cap="none" normalizeH="0" baseline="0" dirty="0">
                <a:ln>
                  <a:noFill/>
                </a:ln>
                <a:solidFill>
                  <a:srgbClr val="CC7832"/>
                </a:solidFill>
                <a:effectLst/>
                <a:latin typeface="JetBrains Mono"/>
              </a:rPr>
            </a:br>
            <a:r>
              <a:rPr kumimoji="0" lang="en-US" altLang="en-US" b="0" i="0" u="none" strike="noStrike" cap="none" normalizeH="0" baseline="0" dirty="0">
                <a:ln>
                  <a:noFill/>
                </a:ln>
                <a:solidFill>
                  <a:srgbClr val="A9B7C6"/>
                </a:solidFill>
                <a:effectLst/>
                <a:latin typeface="JetBrains Mono"/>
              </a:rPr>
              <a:t>Collections.</a:t>
            </a:r>
            <a:r>
              <a:rPr kumimoji="0" lang="en-US" altLang="en-US" b="0" i="1" u="none" strike="noStrike" cap="none" normalizeH="0" baseline="0" dirty="0">
                <a:ln>
                  <a:noFill/>
                </a:ln>
                <a:solidFill>
                  <a:srgbClr val="A9B7C6"/>
                </a:solidFill>
                <a:effectLst/>
                <a:latin typeface="JetBrains Mono"/>
              </a:rPr>
              <a:t>sort</a:t>
            </a:r>
            <a:r>
              <a:rPr kumimoji="0" lang="en-US" altLang="en-US" b="0" i="0" u="none" strike="noStrike" cap="none" normalizeH="0" baseline="0" dirty="0">
                <a:ln>
                  <a:noFill/>
                </a:ln>
                <a:solidFill>
                  <a:srgbClr val="A9B7C6"/>
                </a:solidFill>
                <a:effectLst/>
                <a:latin typeface="JetBrains Mono"/>
              </a:rPr>
              <a:t>(a)</a:t>
            </a:r>
            <a:r>
              <a:rPr kumimoji="0" lang="en-US" altLang="en-US" b="0" i="0" u="none" strike="noStrike" cap="none" normalizeH="0" baseline="0" dirty="0">
                <a:ln>
                  <a:noFill/>
                </a:ln>
                <a:solidFill>
                  <a:srgbClr val="CC7832"/>
                </a:solidFill>
                <a:effectLst/>
                <a:latin typeface="JetBrains Mono"/>
              </a:rPr>
              <a:t>;</a:t>
            </a:r>
          </a:p>
          <a:p>
            <a:pPr lvl="1" eaLnBrk="0" fontAlgn="base" hangingPunct="0">
              <a:spcBef>
                <a:spcPct val="0"/>
              </a:spcBef>
              <a:spcAft>
                <a:spcPct val="0"/>
              </a:spcAft>
            </a:pPr>
            <a:endParaRPr kumimoji="0" lang="en-US" altLang="en-US" b="0" i="0" u="none" strike="noStrike" cap="none" normalizeH="0" baseline="0" dirty="0">
              <a:ln>
                <a:noFill/>
              </a:ln>
              <a:solidFill>
                <a:srgbClr val="CC7832"/>
              </a:solidFill>
              <a:effectLst/>
              <a:latin typeface="JetBrains Mono"/>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CC7832"/>
                </a:solidFill>
                <a:effectLst/>
                <a:latin typeface="JetBrains Mono"/>
              </a:rPr>
              <a:t>}</a:t>
            </a:r>
            <a:r>
              <a:rPr kumimoji="0" lang="en-US" altLang="en-US" sz="1400" b="0" i="0" u="none" strike="noStrike" cap="none" normalizeH="0" baseline="0" dirty="0">
                <a:ln>
                  <a:noFill/>
                </a:ln>
                <a:solidFill>
                  <a:srgbClr val="C7254E"/>
                </a:solidFill>
                <a:effectLst/>
                <a:latin typeface="Monaco"/>
              </a:rPr>
              <a:t>         </a:t>
            </a:r>
            <a:r>
              <a:rPr kumimoji="0" lang="en-US" altLang="en-US" sz="1400" b="0" i="0" u="none" strike="noStrike" cap="none" normalizeH="0" baseline="0" dirty="0">
                <a:ln>
                  <a:noFill/>
                </a:ln>
                <a:solidFill>
                  <a:srgbClr val="333333"/>
                </a:solidFill>
                <a:effectLst/>
                <a:latin typeface="Monaco"/>
              </a:rPr>
              <a:t> </a:t>
            </a:r>
            <a:endParaRPr kumimoji="0" lang="en-US" altLang="en-US" sz="1400" b="0" i="0" u="none" strike="noStrike" cap="none" normalizeH="0" baseline="0" dirty="0">
              <a:ln>
                <a:noFill/>
              </a:ln>
              <a:solidFill>
                <a:schemeClr val="tx1"/>
              </a:solidFill>
              <a:effectLst/>
            </a:endParaRPr>
          </a:p>
          <a:p>
            <a:endParaRPr lang="en-US" sz="1400" dirty="0"/>
          </a:p>
        </p:txBody>
      </p:sp>
    </p:spTree>
    <p:extLst>
      <p:ext uri="{BB962C8B-B14F-4D97-AF65-F5344CB8AC3E}">
        <p14:creationId xmlns:p14="http://schemas.microsoft.com/office/powerpoint/2010/main" val="2614866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699D2ECC-3919-BAE0-E2E3-1B97CEBC2F06}"/>
              </a:ext>
            </a:extLst>
          </p:cNvPr>
          <p:cNvSpPr>
            <a:spLocks noGrp="1"/>
          </p:cNvSpPr>
          <p:nvPr>
            <p:ph sz="half" idx="2"/>
          </p:nvPr>
        </p:nvSpPr>
        <p:spPr>
          <a:solidFill>
            <a:schemeClr val="accent1">
              <a:lumMod val="20000"/>
              <a:lumOff val="80000"/>
            </a:schemeClr>
          </a:solidFill>
        </p:spPr>
        <p:txBody>
          <a:bodyPr/>
          <a:lstStyle/>
          <a:p>
            <a:pPr>
              <a:buFont typeface="Wingdings" panose="05000000000000000000" pitchFamily="2" charset="2"/>
              <a:buChar char="§"/>
            </a:pPr>
            <a:r>
              <a:rPr lang="vi-VN" sz="1800" dirty="0">
                <a:latin typeface="Source Sans Pro" panose="020B0604020202020204" pitchFamily="34" charset="0"/>
              </a:rPr>
              <a:t>Phải implements Comparable cho lớp đối tượng cần được so sánh</a:t>
            </a:r>
            <a:endParaRPr lang="en-US" sz="1800" dirty="0">
              <a:latin typeface="Source Sans Pro" panose="020B0604020202020204" pitchFamily="34" charset="0"/>
            </a:endParaRPr>
          </a:p>
          <a:p>
            <a:pPr>
              <a:buFont typeface="Wingdings" panose="05000000000000000000" pitchFamily="2" charset="2"/>
              <a:buChar char="§"/>
            </a:pPr>
            <a:endParaRPr lang="en-US" sz="1800" dirty="0">
              <a:latin typeface="Source Sans Pro" panose="020B0604020202020204" pitchFamily="34" charset="0"/>
            </a:endParaRPr>
          </a:p>
          <a:p>
            <a:pPr>
              <a:buFont typeface="Wingdings" panose="05000000000000000000" pitchFamily="2" charset="2"/>
              <a:buChar char="§"/>
            </a:pPr>
            <a:r>
              <a:rPr lang="en-US" sz="1800" dirty="0" err="1">
                <a:latin typeface="Source Sans Pro" panose="020B0604020202020204" pitchFamily="34" charset="0"/>
              </a:rPr>
              <a:t>Sử</a:t>
            </a:r>
            <a:r>
              <a:rPr lang="en-US" sz="1800" dirty="0">
                <a:latin typeface="Source Sans Pro" panose="020B0604020202020204" pitchFamily="34" charset="0"/>
              </a:rPr>
              <a:t> </a:t>
            </a:r>
            <a:r>
              <a:rPr lang="en-US" sz="1800" dirty="0" err="1">
                <a:latin typeface="Source Sans Pro" panose="020B0604020202020204" pitchFamily="34" charset="0"/>
              </a:rPr>
              <a:t>dụng</a:t>
            </a:r>
            <a:r>
              <a:rPr lang="en-US" sz="1800" dirty="0">
                <a:latin typeface="Source Sans Pro" panose="020B0604020202020204" pitchFamily="34" charset="0"/>
              </a:rPr>
              <a:t> compareTo() </a:t>
            </a:r>
            <a:r>
              <a:rPr lang="en-US" sz="1800" dirty="0" err="1">
                <a:latin typeface="Source Sans Pro" panose="020B0604020202020204" pitchFamily="34" charset="0"/>
              </a:rPr>
              <a:t>để</a:t>
            </a:r>
            <a:r>
              <a:rPr lang="en-US" sz="1800" dirty="0">
                <a:latin typeface="Source Sans Pro" panose="020B0604020202020204" pitchFamily="34" charset="0"/>
              </a:rPr>
              <a:t> </a:t>
            </a:r>
            <a:r>
              <a:rPr lang="en-US" sz="1800" dirty="0" err="1">
                <a:latin typeface="Source Sans Pro" panose="020B0604020202020204" pitchFamily="34" charset="0"/>
              </a:rPr>
              <a:t>sắp</a:t>
            </a:r>
            <a:r>
              <a:rPr lang="en-US" sz="1800" dirty="0">
                <a:latin typeface="Source Sans Pro" panose="020B0604020202020204" pitchFamily="34" charset="0"/>
              </a:rPr>
              <a:t> </a:t>
            </a:r>
            <a:r>
              <a:rPr lang="en-US" sz="1800" dirty="0" err="1">
                <a:latin typeface="Source Sans Pro" panose="020B0604020202020204" pitchFamily="34" charset="0"/>
              </a:rPr>
              <a:t>xếp</a:t>
            </a:r>
            <a:r>
              <a:rPr lang="en-US" sz="1800" dirty="0">
                <a:latin typeface="Source Sans Pro" panose="020B0604020202020204" pitchFamily="34" charset="0"/>
              </a:rPr>
              <a:t> </a:t>
            </a:r>
            <a:r>
              <a:rPr lang="en-US" sz="1800" dirty="0" err="1">
                <a:latin typeface="Source Sans Pro" panose="020B0604020202020204" pitchFamily="34" charset="0"/>
              </a:rPr>
              <a:t>các</a:t>
            </a:r>
            <a:r>
              <a:rPr lang="en-US" sz="1800" dirty="0">
                <a:latin typeface="Source Sans Pro" panose="020B0604020202020204" pitchFamily="34" charset="0"/>
              </a:rPr>
              <a:t> </a:t>
            </a:r>
            <a:r>
              <a:rPr lang="en-US" sz="1800" dirty="0" err="1">
                <a:latin typeface="Source Sans Pro" panose="020B0604020202020204" pitchFamily="34" charset="0"/>
              </a:rPr>
              <a:t>phần</a:t>
            </a:r>
            <a:r>
              <a:rPr lang="en-US" sz="1800" dirty="0">
                <a:latin typeface="Source Sans Pro" panose="020B0604020202020204" pitchFamily="34" charset="0"/>
              </a:rPr>
              <a:t> </a:t>
            </a:r>
            <a:r>
              <a:rPr lang="en-US" sz="1800" dirty="0" err="1">
                <a:latin typeface="Source Sans Pro" panose="020B0604020202020204" pitchFamily="34" charset="0"/>
              </a:rPr>
              <a:t>tử</a:t>
            </a:r>
            <a:r>
              <a:rPr lang="en-US" sz="1800" dirty="0">
                <a:latin typeface="Source Sans Pro" panose="020B0604020202020204" pitchFamily="34" charset="0"/>
              </a:rPr>
              <a:t>.</a:t>
            </a:r>
          </a:p>
          <a:p>
            <a:pPr>
              <a:buFont typeface="Wingdings" panose="05000000000000000000" pitchFamily="2" charset="2"/>
              <a:buChar char="§"/>
            </a:pPr>
            <a:r>
              <a:rPr lang="en-US" sz="1800" dirty="0" err="1">
                <a:latin typeface="Source Sans Pro" panose="020B0604020202020204" pitchFamily="34" charset="0"/>
              </a:rPr>
              <a:t>Collections.sort</a:t>
            </a:r>
            <a:r>
              <a:rPr lang="en-US" sz="1800" dirty="0">
                <a:latin typeface="Source Sans Pro" panose="020B0604020202020204" pitchFamily="34" charset="0"/>
              </a:rPr>
              <a:t>(List).</a:t>
            </a:r>
          </a:p>
          <a:p>
            <a:pPr marL="0" indent="0">
              <a:buNone/>
            </a:pPr>
            <a:endParaRPr lang="en-US" dirty="0"/>
          </a:p>
        </p:txBody>
      </p:sp>
      <p:sp>
        <p:nvSpPr>
          <p:cNvPr id="8" name="Content Placeholder 7">
            <a:extLst>
              <a:ext uri="{FF2B5EF4-FFF2-40B4-BE49-F238E27FC236}">
                <a16:creationId xmlns:a16="http://schemas.microsoft.com/office/drawing/2014/main" id="{BBB45CDF-1BAD-631C-646B-CDDC193ED7F5}"/>
              </a:ext>
            </a:extLst>
          </p:cNvPr>
          <p:cNvSpPr>
            <a:spLocks noGrp="1"/>
          </p:cNvSpPr>
          <p:nvPr>
            <p:ph sz="quarter" idx="4"/>
          </p:nvPr>
        </p:nvSpPr>
        <p:spPr>
          <a:solidFill>
            <a:schemeClr val="accent1">
              <a:lumMod val="20000"/>
              <a:lumOff val="80000"/>
            </a:schemeClr>
          </a:solidFill>
          <a:ln>
            <a:solidFill>
              <a:schemeClr val="accent1"/>
            </a:solidFill>
          </a:ln>
        </p:spPr>
        <p:txBody>
          <a:bodyPr>
            <a:normAutofit/>
          </a:bodyPr>
          <a:lstStyle/>
          <a:p>
            <a:pPr>
              <a:buFont typeface="Wingdings" panose="05000000000000000000" pitchFamily="2" charset="2"/>
              <a:buChar char="§"/>
            </a:pPr>
            <a:r>
              <a:rPr lang="vi-VN" sz="1800" dirty="0">
                <a:latin typeface="Source Sans Pro" panose="020B0604020202020204" pitchFamily="34" charset="0"/>
              </a:rPr>
              <a:t>Không </a:t>
            </a:r>
            <a:r>
              <a:rPr lang="en-US" sz="1800" dirty="0" err="1">
                <a:latin typeface="Source Sans Pro" panose="020B0604020202020204" pitchFamily="34" charset="0"/>
              </a:rPr>
              <a:t>cần</a:t>
            </a:r>
            <a:r>
              <a:rPr lang="vi-VN" sz="1800" dirty="0">
                <a:latin typeface="Source Sans Pro" panose="020B0604020202020204" pitchFamily="34" charset="0"/>
              </a:rPr>
              <a:t> implements</a:t>
            </a:r>
            <a:r>
              <a:rPr lang="en-US" sz="1800" dirty="0">
                <a:latin typeface="Source Sans Pro" panose="020B0604020202020204" pitchFamily="34" charset="0"/>
              </a:rPr>
              <a:t> </a:t>
            </a:r>
            <a:r>
              <a:rPr lang="vi-VN" sz="1800" dirty="0">
                <a:latin typeface="Source Sans Pro" panose="020B0604020202020204" pitchFamily="34" charset="0"/>
              </a:rPr>
              <a:t>Comparator cho lớp đối tượng cần được so sánh</a:t>
            </a:r>
            <a:endParaRPr lang="en-US" sz="1800" dirty="0">
              <a:latin typeface="Source Sans Pro" panose="020B0604020202020204" pitchFamily="34" charset="0"/>
            </a:endParaRPr>
          </a:p>
          <a:p>
            <a:pPr>
              <a:buFont typeface="Wingdings" panose="05000000000000000000" pitchFamily="2" charset="2"/>
              <a:buChar char="§"/>
            </a:pPr>
            <a:r>
              <a:rPr lang="en-US" sz="1800" dirty="0" err="1">
                <a:latin typeface="Source Sans Pro" panose="020B0604020202020204" pitchFamily="34" charset="0"/>
              </a:rPr>
              <a:t>Sử</a:t>
            </a:r>
            <a:r>
              <a:rPr lang="en-US" sz="1800" dirty="0">
                <a:latin typeface="Source Sans Pro" panose="020B0604020202020204" pitchFamily="34" charset="0"/>
              </a:rPr>
              <a:t> </a:t>
            </a:r>
            <a:r>
              <a:rPr lang="en-US" sz="1800" dirty="0" err="1">
                <a:latin typeface="Source Sans Pro" panose="020B0604020202020204" pitchFamily="34" charset="0"/>
              </a:rPr>
              <a:t>dụng</a:t>
            </a:r>
            <a:r>
              <a:rPr lang="en-US" sz="1800" dirty="0">
                <a:latin typeface="Source Sans Pro" panose="020B0604020202020204" pitchFamily="34" charset="0"/>
              </a:rPr>
              <a:t> compare() </a:t>
            </a:r>
            <a:r>
              <a:rPr lang="en-US" sz="1800" dirty="0" err="1">
                <a:latin typeface="Source Sans Pro" panose="020B0604020202020204" pitchFamily="34" charset="0"/>
              </a:rPr>
              <a:t>để</a:t>
            </a:r>
            <a:r>
              <a:rPr lang="en-US" sz="1800" dirty="0">
                <a:latin typeface="Source Sans Pro" panose="020B0604020202020204" pitchFamily="34" charset="0"/>
              </a:rPr>
              <a:t> </a:t>
            </a:r>
            <a:r>
              <a:rPr lang="en-US" sz="1800" dirty="0" err="1">
                <a:latin typeface="Source Sans Pro" panose="020B0604020202020204" pitchFamily="34" charset="0"/>
              </a:rPr>
              <a:t>sắp</a:t>
            </a:r>
            <a:r>
              <a:rPr lang="en-US" sz="1800" dirty="0">
                <a:latin typeface="Source Sans Pro" panose="020B0604020202020204" pitchFamily="34" charset="0"/>
              </a:rPr>
              <a:t> </a:t>
            </a:r>
            <a:r>
              <a:rPr lang="en-US" sz="1800" dirty="0" err="1">
                <a:latin typeface="Source Sans Pro" panose="020B0604020202020204" pitchFamily="34" charset="0"/>
              </a:rPr>
              <a:t>xếp</a:t>
            </a:r>
            <a:r>
              <a:rPr lang="en-US" sz="1800" dirty="0">
                <a:latin typeface="Source Sans Pro" panose="020B0604020202020204" pitchFamily="34" charset="0"/>
              </a:rPr>
              <a:t> </a:t>
            </a:r>
            <a:r>
              <a:rPr lang="en-US" sz="1800" dirty="0" err="1">
                <a:latin typeface="Source Sans Pro" panose="020B0604020202020204" pitchFamily="34" charset="0"/>
              </a:rPr>
              <a:t>các</a:t>
            </a:r>
            <a:r>
              <a:rPr lang="en-US" sz="1800" dirty="0">
                <a:latin typeface="Source Sans Pro" panose="020B0604020202020204" pitchFamily="34" charset="0"/>
              </a:rPr>
              <a:t> </a:t>
            </a:r>
            <a:r>
              <a:rPr lang="en-US" sz="1800" dirty="0" err="1">
                <a:latin typeface="Source Sans Pro" panose="020B0604020202020204" pitchFamily="34" charset="0"/>
              </a:rPr>
              <a:t>phần</a:t>
            </a:r>
            <a:r>
              <a:rPr lang="en-US" sz="1800" dirty="0">
                <a:latin typeface="Source Sans Pro" panose="020B0604020202020204" pitchFamily="34" charset="0"/>
              </a:rPr>
              <a:t> </a:t>
            </a:r>
            <a:r>
              <a:rPr lang="en-US" sz="1800" dirty="0" err="1">
                <a:latin typeface="Source Sans Pro" panose="020B0604020202020204" pitchFamily="34" charset="0"/>
              </a:rPr>
              <a:t>tử</a:t>
            </a:r>
            <a:r>
              <a:rPr lang="en-US" sz="1800" dirty="0">
                <a:latin typeface="Source Sans Pro" panose="020B0604020202020204" pitchFamily="34" charset="0"/>
              </a:rPr>
              <a:t>.</a:t>
            </a:r>
          </a:p>
          <a:p>
            <a:pPr>
              <a:buFont typeface="Wingdings" panose="05000000000000000000" pitchFamily="2" charset="2"/>
              <a:buChar char="§"/>
            </a:pPr>
            <a:r>
              <a:rPr lang="en-US" sz="1800" dirty="0" err="1">
                <a:latin typeface="Source Sans Pro" panose="020B0604020202020204" pitchFamily="34" charset="0"/>
              </a:rPr>
              <a:t>Collections.sort</a:t>
            </a:r>
            <a:r>
              <a:rPr lang="en-US" sz="1800" dirty="0">
                <a:latin typeface="Source Sans Pro" panose="020B0604020202020204" pitchFamily="34" charset="0"/>
              </a:rPr>
              <a:t>(List, Comparator).</a:t>
            </a:r>
            <a:endParaRPr lang="en-US" sz="1800" dirty="0"/>
          </a:p>
        </p:txBody>
      </p:sp>
      <p:pic>
        <p:nvPicPr>
          <p:cNvPr id="3074" name="Picture 2" descr="Tất tần tật về Java Collections - Sorting (Phần 7)">
            <a:extLst>
              <a:ext uri="{FF2B5EF4-FFF2-40B4-BE49-F238E27FC236}">
                <a16:creationId xmlns:a16="http://schemas.microsoft.com/office/drawing/2014/main" id="{1E691127-2C47-2ABC-2DDD-1F2EB9320E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842" y="61850"/>
            <a:ext cx="7881047" cy="13164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5799641"/>
      </p:ext>
    </p:extLst>
  </p:cSld>
  <p:clrMapOvr>
    <a:masterClrMapping/>
  </p:clrMapOvr>
</p:sld>
</file>

<file path=ppt/theme/theme1.xml><?xml version="1.0" encoding="utf-8"?>
<a:theme xmlns:a="http://schemas.openxmlformats.org/drawingml/2006/main" name="Federal Law Enforcement Training Center by Slidesgo">
  <a:themeElements>
    <a:clrScheme name="Simple Light">
      <a:dk1>
        <a:srgbClr val="000000"/>
      </a:dk1>
      <a:lt1>
        <a:srgbClr val="FFFFFF"/>
      </a:lt1>
      <a:dk2>
        <a:srgbClr val="FFF7EA"/>
      </a:dk2>
      <a:lt2>
        <a:srgbClr val="EEEEEE"/>
      </a:lt2>
      <a:accent1>
        <a:srgbClr val="EAD2C3"/>
      </a:accent1>
      <a:accent2>
        <a:srgbClr val="0D4A80"/>
      </a:accent2>
      <a:accent3>
        <a:srgbClr val="BF7C63"/>
      </a:accent3>
      <a:accent4>
        <a:srgbClr val="C2CBE6"/>
      </a:accent4>
      <a:accent5>
        <a:srgbClr val="D9AE5F"/>
      </a:accent5>
      <a:accent6>
        <a:srgbClr val="670001"/>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1620</TotalTime>
  <Words>4217</Words>
  <Application>Microsoft Office PowerPoint</Application>
  <PresentationFormat>On-screen Show (16:9)</PresentationFormat>
  <Paragraphs>407</Paragraphs>
  <Slides>47</Slides>
  <Notes>19</Notes>
  <HiddenSlides>0</HiddenSlides>
  <MMClips>0</MMClips>
  <ScaleCrop>false</ScaleCrop>
  <HeadingPairs>
    <vt:vector size="6" baseType="variant">
      <vt:variant>
        <vt:lpstr>Fonts Used</vt:lpstr>
      </vt:variant>
      <vt:variant>
        <vt:i4>22</vt:i4>
      </vt:variant>
      <vt:variant>
        <vt:lpstr>Theme</vt:lpstr>
      </vt:variant>
      <vt:variant>
        <vt:i4>1</vt:i4>
      </vt:variant>
      <vt:variant>
        <vt:lpstr>Slide Titles</vt:lpstr>
      </vt:variant>
      <vt:variant>
        <vt:i4>47</vt:i4>
      </vt:variant>
    </vt:vector>
  </HeadingPairs>
  <TitlesOfParts>
    <vt:vector size="70" baseType="lpstr">
      <vt:lpstr>Courier New</vt:lpstr>
      <vt:lpstr>Passion One</vt:lpstr>
      <vt:lpstr>Poppins Medium</vt:lpstr>
      <vt:lpstr>Monaco</vt:lpstr>
      <vt:lpstr>Source Sans Pro</vt:lpstr>
      <vt:lpstr>Symbol</vt:lpstr>
      <vt:lpstr>-apple-system</vt:lpstr>
      <vt:lpstr>Montserrat</vt:lpstr>
      <vt:lpstr>Bahnschrift SemiBold SemiConden</vt:lpstr>
      <vt:lpstr>BlinkMacSystemFont</vt:lpstr>
      <vt:lpstr>Zen Kaku Gothic New</vt:lpstr>
      <vt:lpstr>Poppins</vt:lpstr>
      <vt:lpstr>Vazirmatn Black</vt:lpstr>
      <vt:lpstr>Times New Roman</vt:lpstr>
      <vt:lpstr>JetBrains Mono</vt:lpstr>
      <vt:lpstr>Open Sans</vt:lpstr>
      <vt:lpstr>Khand</vt:lpstr>
      <vt:lpstr>Barlow</vt:lpstr>
      <vt:lpstr>Poppins Black</vt:lpstr>
      <vt:lpstr>Wingdings</vt:lpstr>
      <vt:lpstr>Arial</vt:lpstr>
      <vt:lpstr>Poppins ExtraBold</vt:lpstr>
      <vt:lpstr>Federal Law Enforcement Training Center by Slidesgo</vt:lpstr>
      <vt:lpstr>KT-15p</vt:lpstr>
      <vt:lpstr>Collection Framework</vt:lpstr>
      <vt:lpstr>PowerPoint Presentation</vt:lpstr>
      <vt:lpstr>TABLE OF CONTENTS</vt:lpstr>
      <vt:lpstr>Comparator vs Comparable</vt:lpstr>
      <vt:lpstr>Comparator</vt:lpstr>
      <vt:lpstr>Comaparator  Ví dụ</vt:lpstr>
      <vt:lpstr>Comaparable  Ví dụ</vt:lpstr>
      <vt:lpstr>PowerPoint Presentation</vt:lpstr>
      <vt:lpstr>Iterator</vt:lpstr>
      <vt:lpstr>Iterator</vt:lpstr>
      <vt:lpstr>Functions Of Iterator</vt:lpstr>
      <vt:lpstr>Iterator – Example</vt:lpstr>
      <vt:lpstr>List Iterator</vt:lpstr>
      <vt:lpstr>Functions Of List Iterator</vt:lpstr>
      <vt:lpstr>List Iterator – Example</vt:lpstr>
      <vt:lpstr>Các Collection phổ biến</vt:lpstr>
      <vt:lpstr>- Set là một interface kế thừa Collection interface trong java. Set trong java là một Collection không thể chứa các phần tử trùng lặp. - HashSet là một trong nhưng class được sử dụng rộng rãi nhất trong Set interface. HashSet được dùng để tạo collection sử dụng hash table (bảng băm) để lưu trữ. - HashSet cho phép thêm phần tử `NULL`  Set&lt;String&gt; setA = new HashSet&lt;&gt;();    </vt:lpstr>
      <vt:lpstr>Một số hàm phổ biến trong Set</vt:lpstr>
      <vt:lpstr>PowerPoint Presentation</vt:lpstr>
      <vt:lpstr>PowerPoint Presentation</vt:lpstr>
      <vt:lpstr>Summary Set</vt:lpstr>
      <vt:lpstr>Map</vt:lpstr>
      <vt:lpstr>Các phương thức trong Map</vt:lpstr>
      <vt:lpstr>Map - Example</vt:lpstr>
      <vt:lpstr>Map.Entry để truy cập các phần tử của Map</vt:lpstr>
      <vt:lpstr>Các phương thức trong Map.Entry</vt:lpstr>
      <vt:lpstr>HashMap</vt:lpstr>
      <vt:lpstr>TreeMap</vt:lpstr>
      <vt:lpstr>TreeMap - VD</vt:lpstr>
      <vt:lpstr>Bài Tập</vt:lpstr>
      <vt:lpstr>LinkedHashMap</vt:lpstr>
      <vt:lpstr>LinkedHashMap - VD</vt:lpstr>
      <vt:lpstr>Summary Map</vt:lpstr>
      <vt:lpstr>Collection nâng cao</vt:lpstr>
      <vt:lpstr>LinkedList</vt:lpstr>
      <vt:lpstr>Cách khởi tạo</vt:lpstr>
      <vt:lpstr>PowerPoint Presentation</vt:lpstr>
      <vt:lpstr>LinkedList: Cấu trúc</vt:lpstr>
      <vt:lpstr> Queue (Hàng chờ) Là một interface được dùng để lưu trữ các phần tử theo trình tự  first-in, first-out (FIFO)   </vt:lpstr>
      <vt:lpstr>Một số hàm phổ biến trong Queue</vt:lpstr>
      <vt:lpstr> Stack (Ngăn xếp) Là một class được dùng để lưu trữ các phần tử theo trình tự  last-in, first-out (FIFO)   </vt:lpstr>
      <vt:lpstr>Một số hàm phổ biến trong Stack</vt:lpstr>
      <vt:lpstr>PowerPoint Presentation</vt:lpstr>
      <vt:lpstr>Q1</vt:lpstr>
      <vt:lpstr>Q2: Thầy Cường muốn 1app xịn xò để quản lý</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Collection Framework</dc:title>
  <dc:creator>ASUS</dc:creator>
  <cp:lastModifiedBy>chu đạt</cp:lastModifiedBy>
  <cp:revision>11</cp:revision>
  <dcterms:modified xsi:type="dcterms:W3CDTF">2023-04-20T09:49:36Z</dcterms:modified>
</cp:coreProperties>
</file>